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51"/>
  </p:normalViewPr>
  <p:slideViewPr>
    <p:cSldViewPr snapToGrid="0" snapToObjects="1">
      <p:cViewPr varScale="1">
        <p:scale>
          <a:sx n="195" d="100"/>
          <a:sy n="195" d="100"/>
        </p:scale>
        <p:origin x="42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C15C8-B7E9-6245-B46E-87E597C6A848}" type="datetimeFigureOut">
              <a:rPr lang="en-US" smtClean="0"/>
              <a:t>9/4/26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E5E64-EF28-E541-9D87-84BABC5D33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12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 starts long ago in 2007…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E5E64-EF28-E541-9D87-84BABC5D33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0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jcrispw/rqrcode/commit/4fedca0551ba5c4515f9dbd63dff566a3ad86d4e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03385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37768" y="1479873"/>
            <a:ext cx="8068465" cy="1772969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6980"/>
              </a:lnSpc>
              <a:spcBef>
                <a:spcPts val="0"/>
              </a:spcBef>
              <a:spcAft>
                <a:spcPts val="0"/>
              </a:spcAft>
            </a:pPr>
            <a:r>
              <a:rPr sz="6346" b="1" i="0" u="none" dirty="0">
                <a:solidFill>
                  <a:srgbClr val="E8E8E8"/>
                </a:solidFill>
                <a:latin typeface="Arial"/>
              </a:rPr>
              <a:t>Generating QR Codes</a:t>
            </a:r>
            <a:br>
              <a:rPr dirty="0"/>
            </a:br>
            <a:r>
              <a:rPr sz="6346" b="1" i="0" u="none" dirty="0">
                <a:solidFill>
                  <a:srgbClr val="E8E8E8"/>
                </a:solidFill>
                <a:latin typeface="Arial"/>
              </a:rPr>
              <a:t>in </a:t>
            </a:r>
            <a:r>
              <a:rPr lang="en-AU" sz="6346" b="1" i="0" u="none" dirty="0">
                <a:solidFill>
                  <a:srgbClr val="E8E8E8"/>
                </a:solidFill>
                <a:latin typeface="Arial"/>
              </a:rPr>
              <a:t>Pure </a:t>
            </a:r>
            <a:r>
              <a:rPr sz="6346" b="1" i="0" u="none" dirty="0">
                <a:solidFill>
                  <a:srgbClr val="E8E8E8"/>
                </a:solidFill>
                <a:latin typeface="Arial"/>
              </a:rPr>
              <a:t>Ruby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7768" y="3483122"/>
            <a:ext cx="8068465" cy="446166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3513"/>
              </a:lnSpc>
              <a:spcBef>
                <a:spcPts val="0"/>
              </a:spcBef>
              <a:spcAft>
                <a:spcPts val="0"/>
              </a:spcAft>
            </a:pPr>
            <a:r>
              <a:rPr sz="2342" b="0" i="0" u="none">
                <a:solidFill>
                  <a:srgbClr val="9A9A9A"/>
                </a:solidFill>
                <a:latin typeface="Arial"/>
              </a:rPr>
              <a:t>Choosing a gem, dependencies and testing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768" y="4696885"/>
            <a:ext cx="8068465" cy="489343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3853"/>
              </a:lnSpc>
              <a:spcBef>
                <a:spcPts val="0"/>
              </a:spcBef>
              <a:spcAft>
                <a:spcPts val="0"/>
              </a:spcAft>
            </a:pPr>
            <a:r>
              <a:rPr sz="2568" b="1" i="0" u="none" dirty="0">
                <a:solidFill>
                  <a:srgbClr val="4DD0E1"/>
                </a:solidFill>
                <a:latin typeface="Arial"/>
              </a:rPr>
              <a:t>James Crisp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033846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71253" y="1130615"/>
            <a:ext cx="8201394" cy="485485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3822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3324" b="1" i="0" u="none" dirty="0">
                <a:solidFill>
                  <a:srgbClr val="FFFFFF"/>
                </a:solidFill>
                <a:latin typeface="Arial"/>
              </a:rPr>
              <a:t>1/2 way house</a:t>
            </a:r>
            <a:endParaRPr sz="3324" b="1" i="0" u="non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253" y="2004488"/>
            <a:ext cx="8201394" cy="215302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1695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600" dirty="0" err="1">
                <a:solidFill>
                  <a:srgbClr val="666666"/>
                </a:solidFill>
                <a:latin typeface="Consolas"/>
              </a:rPr>
              <a:t>share_spec</a:t>
            </a:r>
            <a:r>
              <a:rPr sz="1600" b="0" i="0" u="none" dirty="0">
                <a:solidFill>
                  <a:srgbClr val="666666"/>
                </a:solidFill>
                <a:latin typeface="Consolas"/>
              </a:rPr>
              <a:t>.</a:t>
            </a:r>
            <a:r>
              <a:rPr sz="1600" b="0" i="0" u="none" dirty="0" err="1">
                <a:solidFill>
                  <a:srgbClr val="666666"/>
                </a:solidFill>
                <a:latin typeface="Consolas"/>
              </a:rPr>
              <a:t>rb</a:t>
            </a:r>
            <a:endParaRPr sz="1600" b="0" i="0" u="none" dirty="0">
              <a:solidFill>
                <a:srgbClr val="666666"/>
              </a:solidFill>
              <a:latin typeface="Consola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1252" y="2253563"/>
            <a:ext cx="8352707" cy="2895362"/>
          </a:xfrm>
          <a:prstGeom prst="roundRect">
            <a:avLst>
              <a:gd name="adj" fmla="val 1166"/>
            </a:avLst>
          </a:prstGeom>
          <a:solidFill>
            <a:srgbClr val="0D0D0D"/>
          </a:solidFill>
          <a:ln w="8443">
            <a:solidFill>
              <a:srgbClr val="26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71253" y="2253563"/>
            <a:ext cx="25330" cy="2895362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24549" y="2456200"/>
            <a:ext cx="7694801" cy="2490088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algn="l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endParaRPr lang="en-AU" b="0" i="1" u="none" dirty="0">
              <a:solidFill>
                <a:srgbClr val="5F6F6F"/>
              </a:solidFill>
              <a:latin typeface="Consolas"/>
            </a:endParaRPr>
          </a:p>
          <a:p>
            <a:pPr algn="l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 u="none" dirty="0">
                <a:solidFill>
                  <a:srgbClr val="82B1FF"/>
                </a:solidFill>
                <a:latin typeface="Consolas"/>
              </a:rPr>
              <a:t>def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assert_qr_rendered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svg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)</a:t>
            </a:r>
          </a:p>
          <a:p>
            <a:pPr algn="l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 u="none" dirty="0">
                <a:solidFill>
                  <a:srgbClr val="E8E8E8"/>
                </a:solidFill>
                <a:latin typeface="Consolas"/>
              </a:rPr>
              <a:t>  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view_box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= 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find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svg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)[</a:t>
            </a:r>
            <a:r>
              <a:rPr sz="1600" b="0" i="0" u="none" dirty="0">
                <a:solidFill>
                  <a:srgbClr val="CE93D8"/>
                </a:solidFill>
                <a:latin typeface="Consolas"/>
              </a:rPr>
              <a:t>:</a:t>
            </a:r>
            <a:r>
              <a:rPr sz="1600" b="0" i="0" u="none" dirty="0" err="1">
                <a:solidFill>
                  <a:srgbClr val="CE93D8"/>
                </a:solidFill>
                <a:latin typeface="Consolas"/>
              </a:rPr>
              <a:t>viewBox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].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to_s.split</a:t>
            </a:r>
            <a:endParaRPr sz="1600" b="0" i="0" u="none" dirty="0">
              <a:solidFill>
                <a:srgbClr val="E8E8E8"/>
              </a:solidFill>
              <a:latin typeface="Consolas"/>
            </a:endParaRPr>
          </a:p>
          <a:p>
            <a:pPr algn="l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 u="none" dirty="0">
                <a:solidFill>
                  <a:srgbClr val="E8E8E8"/>
                </a:solidFill>
                <a:latin typeface="Consolas"/>
              </a:rPr>
              <a:t>  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expect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view_box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[</a:t>
            </a:r>
            <a:r>
              <a:rPr sz="1600" b="0" i="0" u="none" dirty="0">
                <a:solidFill>
                  <a:srgbClr val="F8A5A5"/>
                </a:solidFill>
                <a:latin typeface="Consolas"/>
              </a:rPr>
              <a:t>2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]).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to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eq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view_box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[</a:t>
            </a:r>
            <a:r>
              <a:rPr sz="1600" b="0" i="0" u="none" dirty="0">
                <a:solidFill>
                  <a:srgbClr val="F8A5A5"/>
                </a:solidFill>
                <a:latin typeface="Consolas"/>
              </a:rPr>
              <a:t>3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]      </a:t>
            </a:r>
            <a:r>
              <a:rPr sz="1600" b="0" i="1" u="none" dirty="0">
                <a:solidFill>
                  <a:srgbClr val="5F6F6F"/>
                </a:solidFill>
                <a:latin typeface="Consolas"/>
              </a:rPr>
              <a:t># square module grid</a:t>
            </a:r>
          </a:p>
          <a:p>
            <a:pPr algn="l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 u="none" dirty="0">
                <a:solidFill>
                  <a:srgbClr val="E8E8E8"/>
                </a:solidFill>
                <a:latin typeface="Consolas"/>
              </a:rPr>
              <a:t>  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expect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view_box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[</a:t>
            </a:r>
            <a:r>
              <a:rPr sz="1600" b="0" i="0" u="none" dirty="0">
                <a:solidFill>
                  <a:srgbClr val="F8A5A5"/>
                </a:solidFill>
                <a:latin typeface="Consolas"/>
              </a:rPr>
              <a:t>2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].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to_i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).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to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be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&gt;= </a:t>
            </a:r>
            <a:r>
              <a:rPr sz="1600" b="0" i="0" u="none" dirty="0">
                <a:solidFill>
                  <a:srgbClr val="F8A5A5"/>
                </a:solidFill>
                <a:latin typeface="Consolas"/>
              </a:rPr>
              <a:t>21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      </a:t>
            </a:r>
            <a:r>
              <a:rPr sz="1600" b="0" i="1" u="none" dirty="0">
                <a:solidFill>
                  <a:srgbClr val="5F6F6F"/>
                </a:solidFill>
                <a:latin typeface="Consolas"/>
              </a:rPr>
              <a:t># version-1 grid or bigger</a:t>
            </a:r>
          </a:p>
          <a:p>
            <a:pPr algn="l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 u="none" dirty="0">
                <a:solidFill>
                  <a:srgbClr val="E8E8E8"/>
                </a:solidFill>
                <a:latin typeface="Consolas"/>
              </a:rPr>
              <a:t>  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expect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find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600" b="0" i="0" u="none" dirty="0">
                <a:solidFill>
                  <a:srgbClr val="A5D6A7"/>
                </a:solidFill>
                <a:latin typeface="Consolas"/>
              </a:rPr>
              <a:t>"#{</a:t>
            </a:r>
            <a:r>
              <a:rPr sz="1600" b="0" i="0" u="none" dirty="0" err="1">
                <a:solidFill>
                  <a:srgbClr val="A5D6A7"/>
                </a:solidFill>
                <a:latin typeface="Consolas"/>
              </a:rPr>
              <a:t>svg</a:t>
            </a:r>
            <a:r>
              <a:rPr sz="1600" b="0" i="0" u="none" dirty="0">
                <a:solidFill>
                  <a:srgbClr val="A5D6A7"/>
                </a:solidFill>
                <a:latin typeface="Consolas"/>
              </a:rPr>
              <a:t>} path"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)[</a:t>
            </a:r>
            <a:r>
              <a:rPr sz="1600" b="0" i="0" u="none" dirty="0">
                <a:solidFill>
                  <a:srgbClr val="CE93D8"/>
                </a:solidFill>
                <a:latin typeface="Consolas"/>
              </a:rPr>
              <a:t>:d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].</a:t>
            </a:r>
            <a:r>
              <a:rPr sz="1600" b="0" i="0" u="none" dirty="0" err="1">
                <a:solidFill>
                  <a:srgbClr val="E8E8E8"/>
                </a:solidFill>
                <a:latin typeface="Consolas"/>
              </a:rPr>
              <a:t>to_s.length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).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to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600" b="0" i="0" u="none" dirty="0">
                <a:solidFill>
                  <a:srgbClr val="82B1FF"/>
                </a:solidFill>
                <a:latin typeface="Consolas"/>
              </a:rPr>
              <a:t>be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&gt; </a:t>
            </a:r>
            <a:r>
              <a:rPr sz="1600" b="0" i="0" u="none" dirty="0">
                <a:solidFill>
                  <a:srgbClr val="F8A5A5"/>
                </a:solidFill>
                <a:latin typeface="Consolas"/>
              </a:rPr>
              <a:t>500</a:t>
            </a:r>
            <a:r>
              <a:rPr sz="16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600" b="0" i="1" u="none" dirty="0">
                <a:solidFill>
                  <a:srgbClr val="5F6F6F"/>
                </a:solidFill>
                <a:latin typeface="Consolas"/>
              </a:rPr>
              <a:t># not blank</a:t>
            </a:r>
          </a:p>
          <a:p>
            <a:pPr algn="l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 u="none" dirty="0">
                <a:solidFill>
                  <a:srgbClr val="82B1FF"/>
                </a:solidFill>
                <a:latin typeface="Consolas"/>
              </a:rPr>
              <a:t>end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737231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5659" y="1394720"/>
            <a:ext cx="8232583" cy="469028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3693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3211" b="1" i="0" u="none" dirty="0">
                <a:solidFill>
                  <a:srgbClr val="FFFFFF"/>
                </a:solidFill>
                <a:latin typeface="Arial"/>
              </a:rPr>
              <a:t>But wait…</a:t>
            </a:r>
            <a:endParaRPr sz="3211" b="1" i="0" u="non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5659" y="2555890"/>
            <a:ext cx="8232583" cy="208004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1637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 u="none" dirty="0" err="1">
                <a:solidFill>
                  <a:srgbClr val="666666"/>
                </a:solidFill>
                <a:latin typeface="Consolas"/>
              </a:rPr>
              <a:t>share_spec.rb</a:t>
            </a:r>
            <a:endParaRPr sz="1400" b="0" i="0" u="none" dirty="0">
              <a:solidFill>
                <a:srgbClr val="666666"/>
              </a:solidFill>
              <a:latin typeface="Consola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5659" y="2796521"/>
            <a:ext cx="8232583" cy="2000760"/>
          </a:xfrm>
          <a:prstGeom prst="roundRect">
            <a:avLst>
              <a:gd name="adj" fmla="val 1630"/>
            </a:avLst>
          </a:prstGeom>
          <a:solidFill>
            <a:srgbClr val="0D0D0D"/>
          </a:solidFill>
          <a:ln w="8157">
            <a:solidFill>
              <a:srgbClr val="26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55659" y="2796521"/>
            <a:ext cx="24471" cy="200076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00370" y="2992290"/>
            <a:ext cx="7743162" cy="1609223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algn="l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u="none" dirty="0" err="1">
                <a:solidFill>
                  <a:srgbClr val="E8E8E8"/>
                </a:solidFill>
                <a:latin typeface="Consolas"/>
              </a:rPr>
              <a:t>school_qr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 = </a:t>
            </a:r>
            <a:r>
              <a:rPr sz="1500" b="0" i="0" u="none" dirty="0">
                <a:solidFill>
                  <a:srgbClr val="82B1FF"/>
                </a:solidFill>
                <a:latin typeface="Consolas"/>
              </a:rPr>
              <a:t>find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".</a:t>
            </a:r>
            <a:r>
              <a:rPr sz="1500" b="0" i="0" u="none" dirty="0" err="1">
                <a:solidFill>
                  <a:srgbClr val="A5D6A7"/>
                </a:solidFill>
                <a:latin typeface="Consolas"/>
              </a:rPr>
              <a:t>qr_svg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 </a:t>
            </a:r>
            <a:r>
              <a:rPr sz="1500" b="0" i="0" u="none" dirty="0" err="1">
                <a:solidFill>
                  <a:srgbClr val="A5D6A7"/>
                </a:solidFill>
                <a:latin typeface="Consolas"/>
              </a:rPr>
              <a:t>svg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 path"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)[</a:t>
            </a:r>
            <a:r>
              <a:rPr sz="1500" b="0" i="0" u="none" dirty="0">
                <a:solidFill>
                  <a:srgbClr val="CE93D8"/>
                </a:solidFill>
                <a:latin typeface="Consolas"/>
              </a:rPr>
              <a:t>:d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] </a:t>
            </a:r>
            <a:r>
              <a:rPr sz="1500" b="0" i="1" u="none" dirty="0">
                <a:solidFill>
                  <a:srgbClr val="5F6F6F"/>
                </a:solidFill>
                <a:latin typeface="Consolas"/>
              </a:rPr>
              <a:t># the entire-school QR</a:t>
            </a:r>
          </a:p>
          <a:p>
            <a:pPr algn="l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u="none" dirty="0">
                <a:solidFill>
                  <a:srgbClr val="E8E8E8"/>
                </a:solidFill>
                <a:latin typeface="Consolas"/>
              </a:rPr>
              <a:t> </a:t>
            </a:r>
          </a:p>
          <a:p>
            <a:pPr algn="l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u="none" dirty="0">
                <a:solidFill>
                  <a:srgbClr val="82B1FF"/>
                </a:solidFill>
                <a:latin typeface="Consolas"/>
              </a:rPr>
              <a:t>select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"Building 4 - Chemical store"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, from: 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"location"</a:t>
            </a:r>
          </a:p>
          <a:p>
            <a:pPr algn="l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u="none" dirty="0">
                <a:solidFill>
                  <a:srgbClr val="E8E8E8"/>
                </a:solidFill>
                <a:latin typeface="Consolas"/>
              </a:rPr>
              <a:t> </a:t>
            </a:r>
          </a:p>
          <a:p>
            <a:pPr algn="l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u="none" dirty="0" err="1">
                <a:solidFill>
                  <a:srgbClr val="E8E8E8"/>
                </a:solidFill>
                <a:latin typeface="Consolas"/>
              </a:rPr>
              <a:t>assert_qr_rendered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".</a:t>
            </a:r>
            <a:r>
              <a:rPr sz="1500" b="0" i="0" u="none" dirty="0" err="1">
                <a:solidFill>
                  <a:srgbClr val="A5D6A7"/>
                </a:solidFill>
                <a:latin typeface="Consolas"/>
              </a:rPr>
              <a:t>qr_svg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 </a:t>
            </a:r>
            <a:r>
              <a:rPr sz="1500" b="0" i="0" u="none" dirty="0" err="1">
                <a:solidFill>
                  <a:srgbClr val="A5D6A7"/>
                </a:solidFill>
                <a:latin typeface="Consolas"/>
              </a:rPr>
              <a:t>svg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"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)               </a:t>
            </a:r>
            <a:r>
              <a:rPr sz="1500" b="0" i="1" u="none" dirty="0">
                <a:solidFill>
                  <a:srgbClr val="5F6F6F"/>
                </a:solidFill>
                <a:latin typeface="Consolas"/>
              </a:rPr>
              <a:t># still a valid QR...</a:t>
            </a:r>
          </a:p>
          <a:p>
            <a:pPr algn="l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 u="none" dirty="0">
                <a:solidFill>
                  <a:srgbClr val="82B1FF"/>
                </a:solidFill>
                <a:latin typeface="Consolas"/>
              </a:rPr>
              <a:t>expect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500" b="0" i="0" u="none" dirty="0">
                <a:solidFill>
                  <a:srgbClr val="82B1FF"/>
                </a:solidFill>
                <a:latin typeface="Consolas"/>
              </a:rPr>
              <a:t>find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".</a:t>
            </a:r>
            <a:r>
              <a:rPr sz="1500" b="0" i="0" u="none" dirty="0" err="1">
                <a:solidFill>
                  <a:srgbClr val="A5D6A7"/>
                </a:solidFill>
                <a:latin typeface="Consolas"/>
              </a:rPr>
              <a:t>qr_svg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 </a:t>
            </a:r>
            <a:r>
              <a:rPr sz="1500" b="0" i="0" u="none" dirty="0" err="1">
                <a:solidFill>
                  <a:srgbClr val="A5D6A7"/>
                </a:solidFill>
                <a:latin typeface="Consolas"/>
              </a:rPr>
              <a:t>svg</a:t>
            </a:r>
            <a:r>
              <a:rPr sz="1500" b="0" i="0" u="none" dirty="0">
                <a:solidFill>
                  <a:srgbClr val="A5D6A7"/>
                </a:solidFill>
                <a:latin typeface="Consolas"/>
              </a:rPr>
              <a:t> path"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)[</a:t>
            </a:r>
            <a:r>
              <a:rPr sz="1500" b="0" i="0" u="none" dirty="0">
                <a:solidFill>
                  <a:srgbClr val="CE93D8"/>
                </a:solidFill>
                <a:latin typeface="Consolas"/>
              </a:rPr>
              <a:t>:d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]).</a:t>
            </a:r>
            <a:r>
              <a:rPr sz="1500" b="0" i="0" u="none" dirty="0" err="1">
                <a:solidFill>
                  <a:srgbClr val="E8E8E8"/>
                </a:solidFill>
                <a:latin typeface="Consolas"/>
              </a:rPr>
              <a:t>not_to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500" b="0" i="0" u="none" dirty="0">
                <a:solidFill>
                  <a:srgbClr val="82B1FF"/>
                </a:solidFill>
                <a:latin typeface="Consolas"/>
              </a:rPr>
              <a:t>eq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500" b="0" i="0" u="none" dirty="0" err="1">
                <a:solidFill>
                  <a:srgbClr val="E8E8E8"/>
                </a:solidFill>
                <a:latin typeface="Consolas"/>
              </a:rPr>
              <a:t>school_qr</a:t>
            </a:r>
            <a:r>
              <a:rPr sz="15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500" b="0" i="1" u="none" dirty="0">
                <a:solidFill>
                  <a:srgbClr val="5F6F6F"/>
                </a:solidFill>
                <a:latin typeface="Consolas"/>
              </a:rPr>
              <a:t># ...different URL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440615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90446" y="457200"/>
            <a:ext cx="8163108" cy="505558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3980"/>
              </a:lnSpc>
              <a:spcBef>
                <a:spcPts val="0"/>
              </a:spcBef>
              <a:spcAft>
                <a:spcPts val="0"/>
              </a:spcAft>
            </a:pPr>
            <a:r>
              <a:rPr sz="3461" b="1" i="0" u="none">
                <a:solidFill>
                  <a:srgbClr val="FFFFFF"/>
                </a:solidFill>
                <a:latin typeface="Arial"/>
              </a:rPr>
              <a:t>Recommendations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0446" y="1314419"/>
            <a:ext cx="8287794" cy="8255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Choose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simplest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which looks 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popular and maintained, with least dependencies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. (AI) review.</a:t>
            </a:r>
            <a:endParaRPr sz="2600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0446" y="2524229"/>
            <a:ext cx="6641874" cy="8255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Use </a:t>
            </a:r>
            <a:r>
              <a:rPr sz="2600" b="1" i="0" u="none" dirty="0">
                <a:solidFill>
                  <a:srgbClr val="FFFFFF"/>
                </a:solidFill>
                <a:latin typeface="Arial"/>
              </a:rPr>
              <a:t>SVG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-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scales, easily testable and requires no additional gem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0446" y="3734039"/>
            <a:ext cx="8287794" cy="8255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Unused gems are still potential security risks (also in Rails, e.g. </a:t>
            </a:r>
            <a:r>
              <a:rPr sz="2600" b="0" i="0" u="none" dirty="0" err="1">
                <a:solidFill>
                  <a:srgbClr val="E8E8E8"/>
                </a:solidFill>
                <a:latin typeface="Arial"/>
              </a:rPr>
              <a:t>ActiveStorage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0446" y="4943849"/>
            <a:ext cx="8287794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To Fork or </a:t>
            </a:r>
            <a:r>
              <a:rPr lang="en-AU" sz="2600" b="1" dirty="0">
                <a:solidFill>
                  <a:srgbClr val="E8E8E8"/>
                </a:solidFill>
                <a:latin typeface="Arial"/>
              </a:rPr>
              <a:t>not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 to Fork? Update </a:t>
            </a:r>
            <a:r>
              <a:rPr lang="en-AU" sz="2600" dirty="0" err="1">
                <a:solidFill>
                  <a:srgbClr val="E8E8E8"/>
                </a:solidFill>
                <a:latin typeface="Arial"/>
              </a:rPr>
              <a:t>freq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, mergeability</a:t>
            </a:r>
            <a:endParaRPr sz="2600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0446" y="5740907"/>
            <a:ext cx="8287794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Test, but balance coverage / performance /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risk</a:t>
            </a:r>
            <a:endParaRPr sz="2600" b="0" i="0" u="none" dirty="0">
              <a:solidFill>
                <a:srgbClr val="E8E8E8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0365" y="591731"/>
            <a:ext cx="8023271" cy="927354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7302"/>
              </a:lnSpc>
              <a:spcBef>
                <a:spcPts val="0"/>
              </a:spcBef>
              <a:spcAft>
                <a:spcPts val="0"/>
              </a:spcAft>
            </a:pPr>
            <a:r>
              <a:rPr sz="6638" b="1" i="0" u="none">
                <a:solidFill>
                  <a:srgbClr val="E8E8E8"/>
                </a:solidFill>
                <a:latin typeface="Arial"/>
              </a:rPr>
              <a:t>Questions?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0365" y="1860355"/>
            <a:ext cx="3814182" cy="3753488"/>
          </a:xfrm>
          <a:prstGeom prst="roundRect">
            <a:avLst>
              <a:gd name="adj" fmla="val 1604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link-q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79" y="1980803"/>
            <a:ext cx="3573154" cy="35125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0365" y="5955112"/>
            <a:ext cx="8023271" cy="27100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2133"/>
              </a:lnSpc>
              <a:spcBef>
                <a:spcPts val="0"/>
              </a:spcBef>
              <a:spcAft>
                <a:spcPts val="0"/>
              </a:spcAft>
            </a:pPr>
            <a:r>
              <a:rPr sz="1422" b="0" i="0" u="sng" dirty="0" err="1">
                <a:solidFill>
                  <a:srgbClr val="4DD0E1"/>
                </a:solidFill>
                <a:latin typeface="Consolas"/>
              </a:rPr>
              <a:t>github.com</a:t>
            </a:r>
            <a:r>
              <a:rPr sz="1422" b="0" i="0" u="sng" dirty="0">
                <a:solidFill>
                  <a:srgbClr val="4DD0E1"/>
                </a:solidFill>
                <a:latin typeface="Consolas"/>
              </a:rPr>
              <a:t>/</a:t>
            </a:r>
            <a:r>
              <a:rPr sz="1422" b="0" i="0" u="sng" dirty="0" err="1">
                <a:solidFill>
                  <a:srgbClr val="4DD0E1"/>
                </a:solidFill>
                <a:latin typeface="Consolas"/>
              </a:rPr>
              <a:t>jcrispw</a:t>
            </a:r>
            <a:r>
              <a:rPr sz="1422" b="0" i="0" u="sng" dirty="0">
                <a:solidFill>
                  <a:srgbClr val="4DD0E1"/>
                </a:solidFill>
                <a:latin typeface="Consolas"/>
              </a:rPr>
              <a:t>/</a:t>
            </a:r>
            <a:r>
              <a:rPr sz="1422" b="0" i="0" u="sng" dirty="0" err="1">
                <a:solidFill>
                  <a:srgbClr val="4DD0E1"/>
                </a:solidFill>
                <a:latin typeface="Consolas"/>
              </a:rPr>
              <a:t>rqrcode</a:t>
            </a:r>
            <a:r>
              <a:rPr sz="1422" b="0" i="0" u="sng" dirty="0">
                <a:solidFill>
                  <a:srgbClr val="4DD0E1"/>
                </a:solidFill>
                <a:latin typeface="Consolas"/>
              </a:rPr>
              <a:t>/commit/4fedca0551ba5c4515f9dbd63dff566a3ad86d4e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06769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5903" y="457200"/>
            <a:ext cx="7852194" cy="661358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5207"/>
              </a:lnSpc>
              <a:spcBef>
                <a:spcPts val="0"/>
              </a:spcBef>
              <a:spcAft>
                <a:spcPts val="0"/>
              </a:spcAft>
            </a:pPr>
            <a:r>
              <a:rPr sz="4528" b="1" i="0" u="none" dirty="0">
                <a:solidFill>
                  <a:srgbClr val="FFFFFF"/>
                </a:solidFill>
                <a:latin typeface="Arial"/>
              </a:rPr>
              <a:t>Why?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5903" y="2164846"/>
            <a:ext cx="8563410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40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4000" b="0" i="0" u="none" dirty="0">
                <a:latin typeface="Arial"/>
              </a:rPr>
              <a:t>	</a:t>
            </a:r>
            <a:r>
              <a:rPr lang="en-AU" sz="4000" b="0" i="0" u="none" dirty="0" err="1">
                <a:solidFill>
                  <a:srgbClr val="E8E8E8"/>
                </a:solidFill>
                <a:latin typeface="Arial"/>
              </a:rPr>
              <a:t>RiskAssess</a:t>
            </a:r>
            <a:r>
              <a:rPr lang="en-AU" sz="4000" b="0" i="0" u="none" dirty="0">
                <a:solidFill>
                  <a:srgbClr val="E8E8E8"/>
                </a:solidFill>
                <a:latin typeface="Arial"/>
              </a:rPr>
              <a:t> Chemical</a:t>
            </a:r>
            <a:r>
              <a:rPr sz="4000" b="0" i="0" u="none" dirty="0">
                <a:solidFill>
                  <a:srgbClr val="E8E8E8"/>
                </a:solidFill>
                <a:latin typeface="Arial"/>
              </a:rPr>
              <a:t> Register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242" y="2840113"/>
            <a:ext cx="7694730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40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4000" b="0" i="0" u="none" dirty="0">
                <a:latin typeface="Arial"/>
              </a:rPr>
              <a:t>	</a:t>
            </a:r>
            <a:r>
              <a:rPr sz="4000" b="0" i="0" u="none" dirty="0">
                <a:solidFill>
                  <a:srgbClr val="E8E8E8"/>
                </a:solidFill>
                <a:latin typeface="Arial"/>
              </a:rPr>
              <a:t>Emergency services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0242" y="3429000"/>
            <a:ext cx="7694730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40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4000" b="0" i="0" u="none" dirty="0">
                <a:latin typeface="Arial"/>
              </a:rPr>
              <a:t>	</a:t>
            </a:r>
            <a:r>
              <a:rPr sz="4000" b="0" i="0" u="none" dirty="0">
                <a:solidFill>
                  <a:srgbClr val="E8E8E8"/>
                </a:solidFill>
                <a:latin typeface="Arial"/>
              </a:rPr>
              <a:t>Printed codes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5902" y="4700099"/>
            <a:ext cx="8563411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40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4000" b="0" i="0" u="none" dirty="0">
                <a:latin typeface="Arial"/>
              </a:rPr>
              <a:t>	</a:t>
            </a:r>
            <a:r>
              <a:rPr sz="4000" b="0" i="0" u="none" dirty="0" err="1">
                <a:solidFill>
                  <a:srgbClr val="E8E8E8"/>
                </a:solidFill>
                <a:latin typeface="Arial"/>
              </a:rPr>
              <a:t>Stocktake</a:t>
            </a:r>
            <a:r>
              <a:rPr sz="4000" b="0" i="0" u="none" dirty="0">
                <a:solidFill>
                  <a:srgbClr val="E8E8E8"/>
                </a:solidFill>
                <a:latin typeface="Arial"/>
              </a:rPr>
              <a:t>: desktop </a:t>
            </a:r>
            <a:r>
              <a:rPr lang="en-AU" sz="4000" b="0" i="0" u="none" dirty="0">
                <a:solidFill>
                  <a:srgbClr val="E8E8E8"/>
                </a:solidFill>
                <a:latin typeface="Arial"/>
              </a:rPr>
              <a:t>-&gt;</a:t>
            </a:r>
            <a:r>
              <a:rPr sz="4000" b="0" i="0" u="none" dirty="0">
                <a:solidFill>
                  <a:srgbClr val="E8E8E8"/>
                </a:solidFill>
                <a:latin typeface="Arial"/>
              </a:rPr>
              <a:t> phone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110154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499141" y="258972"/>
            <a:ext cx="4145717" cy="34023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2679"/>
              </a:lnSpc>
              <a:spcBef>
                <a:spcPts val="0"/>
              </a:spcBef>
              <a:spcAft>
                <a:spcPts val="0"/>
              </a:spcAft>
            </a:pPr>
            <a:r>
              <a:rPr sz="2329" b="1" i="0" u="none" dirty="0">
                <a:solidFill>
                  <a:srgbClr val="FFFFFF"/>
                </a:solidFill>
                <a:latin typeface="Arial"/>
              </a:rPr>
              <a:t>The Entire School </a:t>
            </a:r>
            <a:r>
              <a:rPr lang="en-AU" sz="2329" b="1" i="0" u="none" dirty="0">
                <a:solidFill>
                  <a:srgbClr val="FFFFFF"/>
                </a:solidFill>
                <a:latin typeface="Arial"/>
              </a:rPr>
              <a:t>QR </a:t>
            </a:r>
            <a:r>
              <a:rPr lang="en-AU" sz="2329" b="1" dirty="0">
                <a:solidFill>
                  <a:srgbClr val="FFFFFF"/>
                </a:solidFill>
                <a:latin typeface="Arial"/>
              </a:rPr>
              <a:t>C</a:t>
            </a:r>
            <a:r>
              <a:rPr sz="2329" b="1" i="0" u="none" dirty="0">
                <a:solidFill>
                  <a:srgbClr val="FFFFFF"/>
                </a:solidFill>
                <a:latin typeface="Arial"/>
              </a:rPr>
              <a:t>ode</a:t>
            </a:r>
          </a:p>
        </p:txBody>
      </p:sp>
      <p:pic>
        <p:nvPicPr>
          <p:cNvPr id="4" name="Picture 3" descr="sc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419" y="883233"/>
            <a:ext cx="4143070" cy="5325361"/>
          </a:xfrm>
          <a:prstGeom prst="rect">
            <a:avLst/>
          </a:prstGeom>
          <a:ln w="5917">
            <a:solidFill>
              <a:srgbClr val="262626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499141" y="6303269"/>
            <a:ext cx="4145717" cy="177515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1397"/>
              </a:lnSpc>
              <a:spcBef>
                <a:spcPts val="0"/>
              </a:spcBef>
              <a:spcAft>
                <a:spcPts val="0"/>
              </a:spcAft>
            </a:pPr>
            <a:r>
              <a:rPr sz="931" b="0" i="0" u="none">
                <a:solidFill>
                  <a:srgbClr val="8A8A8A"/>
                </a:solidFill>
                <a:latin typeface="Arial"/>
              </a:rPr>
              <a:t>Pick a location → new code, new link.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813538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47312" y="310770"/>
            <a:ext cx="8249376" cy="406112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3197"/>
              </a:lnSpc>
              <a:spcBef>
                <a:spcPts val="0"/>
              </a:spcBef>
              <a:spcAft>
                <a:spcPts val="0"/>
              </a:spcAft>
            </a:pPr>
            <a:r>
              <a:rPr sz="2780" b="1" i="0" u="none">
                <a:solidFill>
                  <a:srgbClr val="FFFFFF"/>
                </a:solidFill>
                <a:latin typeface="Arial"/>
              </a:rPr>
              <a:t>… and printed</a:t>
            </a:r>
          </a:p>
        </p:txBody>
      </p:sp>
      <p:pic>
        <p:nvPicPr>
          <p:cNvPr id="4" name="Picture 3" descr="pri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12" y="973410"/>
            <a:ext cx="8249156" cy="5458150"/>
          </a:xfrm>
          <a:prstGeom prst="rect">
            <a:avLst/>
          </a:prstGeom>
          <a:ln w="7062">
            <a:solidFill>
              <a:srgbClr val="262626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516923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3837" y="457200"/>
            <a:ext cx="8056326" cy="55934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4404"/>
              </a:lnSpc>
              <a:spcBef>
                <a:spcPts val="0"/>
              </a:spcBef>
              <a:spcAft>
                <a:spcPts val="0"/>
              </a:spcAft>
            </a:pPr>
            <a:r>
              <a:rPr sz="3829" b="1" i="0" u="none" dirty="0">
                <a:solidFill>
                  <a:srgbClr val="FFFFFF"/>
                </a:solidFill>
                <a:latin typeface="Arial"/>
              </a:rPr>
              <a:t>Choosing a gem</a:t>
            </a:r>
            <a:r>
              <a:rPr lang="en-AU" sz="3829" b="1" dirty="0">
                <a:solidFill>
                  <a:srgbClr val="FFFFFF"/>
                </a:solidFill>
                <a:latin typeface="Arial"/>
              </a:rPr>
              <a:t> -&gt; SVG</a:t>
            </a:r>
            <a:endParaRPr sz="3829" b="1" i="0" u="non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837" y="3428179"/>
            <a:ext cx="8234403" cy="46228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>
              <a:lnSpc>
                <a:spcPts val="3250"/>
              </a:lnSpc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1" i="0" u="none" dirty="0" err="1">
                <a:solidFill>
                  <a:srgbClr val="FFFFFF"/>
                </a:solidFill>
                <a:latin typeface="Arial"/>
              </a:rPr>
              <a:t>rqrcode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– 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2k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st / 241 f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, recent commits, SVG &amp; PNG</a:t>
            </a:r>
            <a:endParaRPr sz="1761" b="0" i="0" u="none" dirty="0">
              <a:solidFill>
                <a:srgbClr val="4DD0E1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837" y="4215645"/>
            <a:ext cx="7940489" cy="84633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1" i="0" u="none" dirty="0" err="1">
                <a:solidFill>
                  <a:srgbClr val="FFFFFF"/>
                </a:solidFill>
                <a:latin typeface="Arial"/>
              </a:rPr>
              <a:t>rqrcode_core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–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59 st / 26 f, recent commits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, binary &amp; ascii outputs</a:t>
            </a:r>
            <a:endParaRPr sz="1761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837" y="1552120"/>
            <a:ext cx="8234403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1" i="0" u="none" dirty="0" err="1">
                <a:solidFill>
                  <a:srgbClr val="FFFFFF"/>
                </a:solidFill>
                <a:latin typeface="Arial"/>
              </a:rPr>
              <a:t>socketry</a:t>
            </a:r>
            <a:r>
              <a:rPr sz="2600" b="1" i="0" u="none" dirty="0">
                <a:solidFill>
                  <a:srgbClr val="FFFFFF"/>
                </a:solidFill>
                <a:latin typeface="Arial"/>
              </a:rPr>
              <a:t>/</a:t>
            </a:r>
            <a:r>
              <a:rPr sz="2600" b="1" i="0" u="none" dirty="0" err="1">
                <a:solidFill>
                  <a:srgbClr val="FFFFFF"/>
                </a:solidFill>
                <a:latin typeface="Arial"/>
              </a:rPr>
              <a:t>qrcode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– 58 st / 1 f, recent commits, SVG</a:t>
            </a:r>
            <a:endParaRPr sz="1761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837" y="2290056"/>
            <a:ext cx="8234403" cy="812937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1" i="0" u="none" dirty="0" err="1">
                <a:solidFill>
                  <a:srgbClr val="FFFFFF"/>
                </a:solidFill>
                <a:latin typeface="Arial"/>
              </a:rPr>
              <a:t>barby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–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855 st / 175 f, last commit 2yr ago, many barcodes types &amp; outputs including SVG</a:t>
            </a:r>
            <a:endParaRPr sz="1761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837" y="5387160"/>
            <a:ext cx="8234403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1" i="0" u="none" dirty="0" err="1">
                <a:solidFill>
                  <a:srgbClr val="FFFFFF"/>
                </a:solidFill>
                <a:latin typeface="Arial"/>
              </a:rPr>
              <a:t>libqrencode</a:t>
            </a:r>
            <a:r>
              <a:rPr sz="2600" b="1" i="0" u="none" dirty="0">
                <a:solidFill>
                  <a:srgbClr val="FFFFFF"/>
                </a:solidFill>
                <a:latin typeface="Arial"/>
              </a:rPr>
              <a:t>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–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3k st / 628 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f, last commit 6yr ago, 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native components</a:t>
            </a:r>
            <a:endParaRPr sz="1761" b="0" i="0" u="none" dirty="0">
              <a:solidFill>
                <a:srgbClr val="E8E8E8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220308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60365" y="457200"/>
            <a:ext cx="8023271" cy="577146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4544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3951" b="1" dirty="0" err="1">
                <a:solidFill>
                  <a:srgbClr val="FFFFFF"/>
                </a:solidFill>
                <a:latin typeface="Arial"/>
              </a:rPr>
              <a:t>r</a:t>
            </a:r>
            <a:r>
              <a:rPr lang="en-AU" sz="3951" b="1" i="0" u="none" dirty="0" err="1">
                <a:solidFill>
                  <a:srgbClr val="FFFFFF"/>
                </a:solidFill>
                <a:latin typeface="Arial"/>
              </a:rPr>
              <a:t>qrcode</a:t>
            </a:r>
            <a:r>
              <a:rPr lang="en-AU" sz="3951" b="1" i="0" u="none" dirty="0">
                <a:solidFill>
                  <a:srgbClr val="FFFFFF"/>
                </a:solidFill>
                <a:latin typeface="Arial"/>
              </a:rPr>
              <a:t>.. But PNG??</a:t>
            </a:r>
            <a:r>
              <a:rPr sz="3951" b="1" i="0" u="none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0365" y="1798998"/>
            <a:ext cx="8217874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We only want SVG</a:t>
            </a:r>
            <a:endParaRPr sz="1817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0365" y="2754333"/>
            <a:ext cx="8217874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Image libs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: memory safety, CVE</a:t>
            </a:r>
            <a:r>
              <a:rPr lang="en-AU" sz="2600" b="0" i="0" u="none" dirty="0">
                <a:solidFill>
                  <a:srgbClr val="E8E8E8"/>
                </a:solidFill>
                <a:latin typeface="Arial"/>
              </a:rPr>
              <a:t>s</a:t>
            </a:r>
            <a:r>
              <a:rPr sz="2600" b="0" i="0" u="none" dirty="0">
                <a:solidFill>
                  <a:srgbClr val="E8E8E8"/>
                </a:solidFill>
                <a:latin typeface="Arial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365" y="3709669"/>
            <a:ext cx="8217874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Reachable? Maintenance?</a:t>
            </a:r>
            <a:endParaRPr sz="2600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0365" y="4665004"/>
            <a:ext cx="8217874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Trade off</a:t>
            </a:r>
            <a:endParaRPr sz="1817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0364" y="5543913"/>
            <a:ext cx="8023271" cy="46042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lnSpc>
                <a:spcPts val="2133"/>
              </a:lnSpc>
            </a:pPr>
            <a:r>
              <a:rPr lang="en-AU" sz="1422" b="1" u="sng" dirty="0" err="1">
                <a:solidFill>
                  <a:srgbClr val="00C0FF"/>
                </a:solidFill>
                <a:latin typeface="Consola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</a:t>
            </a:r>
            <a:r>
              <a:rPr lang="en-AU" sz="1422" b="1" u="sng" dirty="0">
                <a:solidFill>
                  <a:srgbClr val="00C0FF"/>
                </a:solidFill>
                <a:latin typeface="Consola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AU" sz="1422" b="1" u="sng" dirty="0" err="1">
                <a:solidFill>
                  <a:srgbClr val="00C0FF"/>
                </a:solidFill>
                <a:latin typeface="Consola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jcrispw</a:t>
            </a:r>
            <a:r>
              <a:rPr lang="en-AU" sz="1422" b="1" u="sng" dirty="0">
                <a:solidFill>
                  <a:srgbClr val="00C0FF"/>
                </a:solidFill>
                <a:latin typeface="Consola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AU" sz="1422" b="1" u="sng" dirty="0" err="1">
                <a:solidFill>
                  <a:srgbClr val="00C0FF"/>
                </a:solidFill>
                <a:latin typeface="Consola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rqrcode</a:t>
            </a:r>
            <a:r>
              <a:rPr lang="en-AU" sz="1422" b="1" u="sng" dirty="0">
                <a:solidFill>
                  <a:srgbClr val="00C0FF"/>
                </a:solidFill>
                <a:latin typeface="Consola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/commit/4fedca0551ba5c4515f9dbd63dff566a3ad86d4e</a:t>
            </a:r>
            <a:endParaRPr lang="en-AU" sz="1422" b="1" u="sng" dirty="0">
              <a:solidFill>
                <a:srgbClr val="00C0FF"/>
              </a:solidFill>
              <a:latin typeface="Consolas"/>
            </a:endParaRPr>
          </a:p>
          <a:p>
            <a:pPr algn="l">
              <a:lnSpc>
                <a:spcPts val="2133"/>
              </a:lnSpc>
              <a:spcBef>
                <a:spcPts val="0"/>
              </a:spcBef>
              <a:spcAft>
                <a:spcPts val="0"/>
              </a:spcAft>
            </a:pPr>
            <a:endParaRPr lang="en-AU" sz="1422" b="0" i="0" u="sng" dirty="0">
              <a:solidFill>
                <a:srgbClr val="00B0F0"/>
              </a:solidFill>
              <a:latin typeface="Consola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923692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28267" y="482455"/>
            <a:ext cx="8287465" cy="439248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3458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3007" b="1" dirty="0">
                <a:solidFill>
                  <a:srgbClr val="FFFFFF"/>
                </a:solidFill>
                <a:latin typeface="Arial"/>
              </a:rPr>
              <a:t>Generating the QR code…</a:t>
            </a:r>
            <a:endParaRPr sz="3007" b="1" i="0" u="none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267" y="1273102"/>
            <a:ext cx="8287465" cy="19479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1533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 err="1">
                <a:solidFill>
                  <a:srgbClr val="666666"/>
                </a:solidFill>
                <a:latin typeface="Consolas"/>
              </a:rPr>
              <a:t>share_controller.rb</a:t>
            </a:r>
            <a:endParaRPr sz="1900" b="0" i="0" u="none" dirty="0">
              <a:solidFill>
                <a:srgbClr val="666666"/>
              </a:solidFill>
              <a:latin typeface="Consola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8267" y="1504987"/>
            <a:ext cx="8389162" cy="1980675"/>
          </a:xfrm>
          <a:prstGeom prst="roundRect">
            <a:avLst>
              <a:gd name="adj" fmla="val 1630"/>
            </a:avLst>
          </a:prstGeom>
          <a:solidFill>
            <a:srgbClr val="0D0D0D"/>
          </a:solidFill>
          <a:ln w="7639">
            <a:solidFill>
              <a:srgbClr val="26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900" dirty="0"/>
          </a:p>
        </p:txBody>
      </p:sp>
      <p:sp>
        <p:nvSpPr>
          <p:cNvPr id="6" name="Rectangle 5"/>
          <p:cNvSpPr/>
          <p:nvPr/>
        </p:nvSpPr>
        <p:spPr>
          <a:xfrm>
            <a:off x="428267" y="1504987"/>
            <a:ext cx="45719" cy="1980675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900"/>
          </a:p>
        </p:txBody>
      </p:sp>
      <p:sp>
        <p:nvSpPr>
          <p:cNvPr id="7" name="TextBox 6"/>
          <p:cNvSpPr txBox="1"/>
          <p:nvPr/>
        </p:nvSpPr>
        <p:spPr>
          <a:xfrm>
            <a:off x="657440" y="1617279"/>
            <a:ext cx="7829119" cy="1797337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>
                <a:solidFill>
                  <a:srgbClr val="82B1FF"/>
                </a:solidFill>
                <a:latin typeface="Consolas"/>
              </a:rPr>
              <a:t>def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 show</a:t>
            </a:r>
          </a:p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>
                <a:solidFill>
                  <a:srgbClr val="E8E8E8"/>
                </a:solidFill>
                <a:latin typeface="Consolas"/>
              </a:rPr>
              <a:t>  </a:t>
            </a:r>
            <a:r>
              <a:rPr sz="1900" b="0" i="0" u="none" dirty="0">
                <a:solidFill>
                  <a:srgbClr val="82B1FF"/>
                </a:solidFill>
                <a:latin typeface="Consolas"/>
              </a:rPr>
              <a:t>require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 </a:t>
            </a:r>
            <a:r>
              <a:rPr sz="1900" b="0" i="0" u="none" dirty="0">
                <a:solidFill>
                  <a:srgbClr val="A5D6A7"/>
                </a:solidFill>
                <a:latin typeface="Consolas"/>
              </a:rPr>
              <a:t>'</a:t>
            </a:r>
            <a:r>
              <a:rPr sz="1900" b="0" i="0" u="none" dirty="0" err="1">
                <a:solidFill>
                  <a:srgbClr val="A5D6A7"/>
                </a:solidFill>
                <a:latin typeface="Consolas"/>
              </a:rPr>
              <a:t>rqrcode</a:t>
            </a:r>
            <a:r>
              <a:rPr sz="1900" b="0" i="0" u="none" dirty="0">
                <a:solidFill>
                  <a:srgbClr val="A5D6A7"/>
                </a:solidFill>
                <a:latin typeface="Consolas"/>
              </a:rPr>
              <a:t>'</a:t>
            </a:r>
          </a:p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>
                <a:solidFill>
                  <a:srgbClr val="E8E8E8"/>
                </a:solidFill>
                <a:latin typeface="Consolas"/>
              </a:rPr>
              <a:t> </a:t>
            </a:r>
          </a:p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>
                <a:solidFill>
                  <a:srgbClr val="E8E8E8"/>
                </a:solidFill>
                <a:latin typeface="Consolas"/>
              </a:rPr>
              <a:t>  @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share_url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 = </a:t>
            </a:r>
            <a:r>
              <a:rPr sz="1900" b="0" i="0" u="none" dirty="0">
                <a:solidFill>
                  <a:srgbClr val="A5D6A7"/>
                </a:solidFill>
                <a:latin typeface="Consolas"/>
              </a:rPr>
              <a:t>"https://..."</a:t>
            </a:r>
          </a:p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>
                <a:solidFill>
                  <a:srgbClr val="E8E8E8"/>
                </a:solidFill>
                <a:latin typeface="Consolas"/>
              </a:rPr>
              <a:t>  @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qr_svg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 = </a:t>
            </a:r>
            <a:r>
              <a:rPr sz="1900" b="0" i="0" u="none" dirty="0" err="1">
                <a:solidFill>
                  <a:srgbClr val="FFD54F"/>
                </a:solidFill>
                <a:latin typeface="Consolas"/>
              </a:rPr>
              <a:t>RQRCode</a:t>
            </a:r>
            <a:r>
              <a:rPr sz="1900" b="0" i="0" u="none" dirty="0">
                <a:solidFill>
                  <a:srgbClr val="CE93D8"/>
                </a:solidFill>
                <a:latin typeface="Consolas"/>
              </a:rPr>
              <a:t>::</a:t>
            </a:r>
            <a:r>
              <a:rPr sz="1900" b="0" i="0" u="none" dirty="0" err="1">
                <a:solidFill>
                  <a:srgbClr val="FFD54F"/>
                </a:solidFill>
                <a:latin typeface="Consolas"/>
              </a:rPr>
              <a:t>QRCode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.</a:t>
            </a:r>
            <a:r>
              <a:rPr sz="1900" b="0" i="0" u="none" dirty="0" err="1">
                <a:solidFill>
                  <a:srgbClr val="82B1FF"/>
                </a:solidFill>
                <a:latin typeface="Consolas"/>
              </a:rPr>
              <a:t>new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(@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share_url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)</a:t>
            </a:r>
            <a:r>
              <a:rPr lang="en-AU" sz="1900" b="0" i="0" u="none" dirty="0">
                <a:solidFill>
                  <a:srgbClr val="E8E8E8"/>
                </a:solidFill>
                <a:latin typeface="Consolas"/>
              </a:rPr>
              <a:t>.</a:t>
            </a:r>
          </a:p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900" dirty="0">
                <a:solidFill>
                  <a:srgbClr val="E8E8E8"/>
                </a:solidFill>
                <a:latin typeface="Consolas"/>
              </a:rPr>
              <a:t>                       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as_svg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(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viewbox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: </a:t>
            </a:r>
            <a:r>
              <a:rPr sz="1900" b="0" i="0" u="none" dirty="0">
                <a:solidFill>
                  <a:srgbClr val="82B1FF"/>
                </a:solidFill>
                <a:latin typeface="Consolas"/>
              </a:rPr>
              <a:t>true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, 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use_path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: </a:t>
            </a:r>
            <a:r>
              <a:rPr sz="1900" b="0" i="0" u="none" dirty="0">
                <a:solidFill>
                  <a:srgbClr val="82B1FF"/>
                </a:solidFill>
                <a:latin typeface="Consolas"/>
              </a:rPr>
              <a:t>true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)</a:t>
            </a:r>
          </a:p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>
                <a:solidFill>
                  <a:srgbClr val="82B1FF"/>
                </a:solidFill>
                <a:latin typeface="Consolas"/>
              </a:rPr>
              <a:t>end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267" y="4021694"/>
            <a:ext cx="8287465" cy="19479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1533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 err="1">
                <a:solidFill>
                  <a:srgbClr val="666666"/>
                </a:solidFill>
                <a:latin typeface="Consolas"/>
              </a:rPr>
              <a:t>share.html.haml</a:t>
            </a:r>
            <a:endParaRPr sz="1900" b="0" i="0" u="none" dirty="0">
              <a:solidFill>
                <a:srgbClr val="666666"/>
              </a:solidFill>
              <a:latin typeface="Consola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8267" y="4247048"/>
            <a:ext cx="8389162" cy="618868"/>
          </a:xfrm>
          <a:prstGeom prst="roundRect">
            <a:avLst>
              <a:gd name="adj" fmla="val 3475"/>
            </a:avLst>
          </a:prstGeom>
          <a:solidFill>
            <a:srgbClr val="0D0D0D"/>
          </a:solidFill>
          <a:ln w="7639">
            <a:solidFill>
              <a:srgbClr val="26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900"/>
          </a:p>
        </p:txBody>
      </p:sp>
      <p:sp>
        <p:nvSpPr>
          <p:cNvPr id="10" name="Rectangle 9"/>
          <p:cNvSpPr/>
          <p:nvPr/>
        </p:nvSpPr>
        <p:spPr>
          <a:xfrm>
            <a:off x="428267" y="4271094"/>
            <a:ext cx="45719" cy="594822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900"/>
          </a:p>
        </p:txBody>
      </p:sp>
      <p:sp>
        <p:nvSpPr>
          <p:cNvPr id="11" name="TextBox 10"/>
          <p:cNvSpPr txBox="1"/>
          <p:nvPr/>
        </p:nvSpPr>
        <p:spPr>
          <a:xfrm>
            <a:off x="657440" y="4430387"/>
            <a:ext cx="7829119" cy="555512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 u="none" dirty="0">
                <a:solidFill>
                  <a:srgbClr val="E8E8E8"/>
                </a:solidFill>
                <a:latin typeface="Consolas"/>
              </a:rPr>
              <a:t>.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qr_svg</a:t>
            </a:r>
            <a:r>
              <a:rPr sz="1900" b="0" i="0" u="none" dirty="0">
                <a:solidFill>
                  <a:srgbClr val="E8E8E8"/>
                </a:solidFill>
                <a:latin typeface="Consolas"/>
              </a:rPr>
              <a:t>= raw @</a:t>
            </a:r>
            <a:r>
              <a:rPr sz="1900" b="0" i="0" u="none" dirty="0" err="1">
                <a:solidFill>
                  <a:srgbClr val="E8E8E8"/>
                </a:solidFill>
                <a:latin typeface="Consolas"/>
              </a:rPr>
              <a:t>qr_svg</a:t>
            </a:r>
            <a:endParaRPr sz="1900" b="0" i="0" u="none" dirty="0">
              <a:solidFill>
                <a:srgbClr val="E8E8E8"/>
              </a:solidFill>
              <a:latin typeface="Consola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267" y="5570967"/>
            <a:ext cx="8287465" cy="555512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245979" indent="-245979" algn="l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45979" algn="l"/>
              </a:tabLst>
            </a:pPr>
            <a:r>
              <a:rPr sz="1900" b="0" i="0" u="none" dirty="0" err="1">
                <a:solidFill>
                  <a:srgbClr val="4DD0E1"/>
                </a:solidFill>
                <a:highlight>
                  <a:srgbClr val="1A1A1A"/>
                </a:highlight>
                <a:latin typeface="Consolas"/>
              </a:rPr>
              <a:t>viewbox</a:t>
            </a:r>
            <a:r>
              <a:rPr sz="1900" b="0" i="0" u="none" dirty="0">
                <a:solidFill>
                  <a:srgbClr val="4DD0E1"/>
                </a:solidFill>
                <a:highlight>
                  <a:srgbClr val="1A1A1A"/>
                </a:highlight>
                <a:latin typeface="Consolas"/>
              </a:rPr>
              <a:t>: true</a:t>
            </a:r>
            <a:r>
              <a:rPr sz="1900" b="0" i="0" u="none" dirty="0">
                <a:solidFill>
                  <a:srgbClr val="E8E8E8"/>
                </a:solidFill>
                <a:latin typeface="Arial"/>
              </a:rPr>
              <a:t> — no fixed size, CSS decides. </a:t>
            </a:r>
            <a:endParaRPr lang="en-AU" sz="1900" b="0" i="0" u="none" dirty="0">
              <a:solidFill>
                <a:srgbClr val="E8E8E8"/>
              </a:solidFill>
              <a:latin typeface="Arial"/>
            </a:endParaRPr>
          </a:p>
          <a:p>
            <a:pPr marL="245979" indent="-245979" algn="l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45979" algn="l"/>
              </a:tabLst>
            </a:pPr>
            <a:r>
              <a:rPr sz="1900" b="0" i="0" u="none" dirty="0" err="1">
                <a:solidFill>
                  <a:srgbClr val="4DD0E1"/>
                </a:solidFill>
                <a:highlight>
                  <a:srgbClr val="1A1A1A"/>
                </a:highlight>
                <a:latin typeface="Consolas"/>
              </a:rPr>
              <a:t>use_path</a:t>
            </a:r>
            <a:r>
              <a:rPr sz="1900" b="0" i="0" u="none" dirty="0">
                <a:solidFill>
                  <a:srgbClr val="4DD0E1"/>
                </a:solidFill>
                <a:highlight>
                  <a:srgbClr val="1A1A1A"/>
                </a:highlight>
                <a:latin typeface="Consolas"/>
              </a:rPr>
              <a:t>: </a:t>
            </a:r>
            <a:r>
              <a:rPr lang="en-AU" sz="1900" b="0" i="0" u="none" dirty="0">
                <a:solidFill>
                  <a:srgbClr val="4DD0E1"/>
                </a:solidFill>
                <a:highlight>
                  <a:srgbClr val="1A1A1A"/>
                </a:highlight>
                <a:latin typeface="Consolas"/>
              </a:rPr>
              <a:t>t</a:t>
            </a:r>
            <a:r>
              <a:rPr sz="1900" b="0" i="0" u="none" dirty="0">
                <a:solidFill>
                  <a:srgbClr val="4DD0E1"/>
                </a:solidFill>
                <a:highlight>
                  <a:srgbClr val="1A1A1A"/>
                </a:highlight>
                <a:latin typeface="Consolas"/>
              </a:rPr>
              <a:t>rue</a:t>
            </a:r>
            <a:r>
              <a:rPr sz="1900" b="0" i="0" u="none" dirty="0">
                <a:solidFill>
                  <a:srgbClr val="E8E8E8"/>
                </a:solidFill>
                <a:latin typeface="Arial"/>
              </a:rPr>
              <a:t> — one path, not 900 </a:t>
            </a:r>
            <a:r>
              <a:rPr sz="1900" b="0" i="0" u="none" dirty="0" err="1">
                <a:solidFill>
                  <a:srgbClr val="E8E8E8"/>
                </a:solidFill>
                <a:latin typeface="Arial"/>
              </a:rPr>
              <a:t>rects</a:t>
            </a:r>
            <a:r>
              <a:rPr sz="1900" b="0" i="0" u="none" dirty="0">
                <a:solidFill>
                  <a:srgbClr val="E8E8E8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5627077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13430" y="1556552"/>
            <a:ext cx="7717041" cy="732284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5766"/>
              </a:lnSpc>
              <a:spcBef>
                <a:spcPts val="0"/>
              </a:spcBef>
              <a:spcAft>
                <a:spcPts val="0"/>
              </a:spcAft>
            </a:pPr>
            <a:r>
              <a:rPr sz="5013" b="1" i="0" u="none">
                <a:solidFill>
                  <a:srgbClr val="FFFFFF"/>
                </a:solidFill>
                <a:latin typeface="Arial"/>
              </a:rPr>
              <a:t>Layered Test Coverage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430" y="2696368"/>
            <a:ext cx="7717041" cy="43937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marL="410078" indent="-410078" algn="l">
              <a:lnSpc>
                <a:spcPts val="3459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10078" algn="l"/>
              </a:tabLst>
            </a:pPr>
            <a:r>
              <a:rPr sz="2306" b="0" i="0" u="none">
                <a:solidFill>
                  <a:srgbClr val="4DD0E1"/>
                </a:solidFill>
                <a:latin typeface="Arial"/>
              </a:rPr>
              <a:t>▪</a:t>
            </a:r>
            <a:r>
              <a:rPr sz="2306" b="0" i="0" u="none">
                <a:latin typeface="Arial"/>
              </a:rPr>
              <a:t>	</a:t>
            </a:r>
            <a:r>
              <a:rPr sz="2306" b="0" i="0" u="none">
                <a:solidFill>
                  <a:srgbClr val="E8E8E8"/>
                </a:solidFill>
                <a:latin typeface="Arial"/>
              </a:rPr>
              <a:t>Controller spec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430" y="3517800"/>
            <a:ext cx="7717041" cy="324752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2557"/>
              </a:lnSpc>
              <a:spcBef>
                <a:spcPts val="0"/>
              </a:spcBef>
              <a:spcAft>
                <a:spcPts val="0"/>
              </a:spcAft>
            </a:pPr>
            <a:r>
              <a:rPr sz="1704" b="0" i="0" u="none">
                <a:solidFill>
                  <a:srgbClr val="666666"/>
                </a:solidFill>
                <a:latin typeface="Consolas"/>
              </a:rPr>
              <a:t>share_controller_spec.rb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430" y="3893493"/>
            <a:ext cx="7717041" cy="1051265"/>
          </a:xfrm>
          <a:prstGeom prst="roundRect">
            <a:avLst>
              <a:gd name="adj" fmla="val 4845"/>
            </a:avLst>
          </a:prstGeom>
          <a:solidFill>
            <a:srgbClr val="0D0D0D"/>
          </a:solidFill>
          <a:ln w="12735">
            <a:solidFill>
              <a:srgbClr val="26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13430" y="3893493"/>
            <a:ext cx="38206" cy="1051265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95491" y="4199142"/>
            <a:ext cx="6952919" cy="439968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algn="l">
              <a:lnSpc>
                <a:spcPts val="3264"/>
              </a:lnSpc>
              <a:spcBef>
                <a:spcPts val="0"/>
              </a:spcBef>
              <a:spcAft>
                <a:spcPts val="0"/>
              </a:spcAft>
            </a:pPr>
            <a:r>
              <a:rPr sz="2105" b="0" i="0" u="none">
                <a:solidFill>
                  <a:srgbClr val="82B1FF"/>
                </a:solidFill>
                <a:latin typeface="Consolas"/>
              </a:rPr>
              <a:t>expect</a:t>
            </a:r>
            <a:r>
              <a:rPr sz="2105" b="0" i="0" u="none">
                <a:solidFill>
                  <a:srgbClr val="E8E8E8"/>
                </a:solidFill>
                <a:latin typeface="Consolas"/>
              </a:rPr>
              <a:t>(assigns(</a:t>
            </a:r>
            <a:r>
              <a:rPr sz="2105" b="0" i="0" u="none">
                <a:solidFill>
                  <a:srgbClr val="CE93D8"/>
                </a:solidFill>
                <a:latin typeface="Consolas"/>
              </a:rPr>
              <a:t>:qr_svg</a:t>
            </a:r>
            <a:r>
              <a:rPr sz="2105" b="0" i="0" u="none">
                <a:solidFill>
                  <a:srgbClr val="E8E8E8"/>
                </a:solidFill>
                <a:latin typeface="Consolas"/>
              </a:rPr>
              <a:t>)).</a:t>
            </a:r>
            <a:r>
              <a:rPr sz="2105" b="0" i="0" u="none">
                <a:solidFill>
                  <a:srgbClr val="82B1FF"/>
                </a:solidFill>
                <a:latin typeface="Consolas"/>
              </a:rPr>
              <a:t>to</a:t>
            </a:r>
            <a:r>
              <a:rPr sz="2105" b="0" i="0" u="none">
                <a:solidFill>
                  <a:srgbClr val="E8E8E8"/>
                </a:solidFill>
                <a:latin typeface="Consolas"/>
              </a:rPr>
              <a:t> include(</a:t>
            </a:r>
            <a:r>
              <a:rPr sz="2105" b="0" i="0" u="none">
                <a:solidFill>
                  <a:srgbClr val="A5D6A7"/>
                </a:solidFill>
                <a:latin typeface="Consolas"/>
              </a:rPr>
              <a:t>"&lt;svg"</a:t>
            </a:r>
            <a:r>
              <a:rPr sz="2105" b="0" i="0" u="none">
                <a:solidFill>
                  <a:srgbClr val="E8E8E8"/>
                </a:solidFill>
                <a:latin typeface="Consolas"/>
              </a:rPr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330462" cy="25400"/>
          </a:xfrm>
          <a:prstGeom prst="rect">
            <a:avLst/>
          </a:prstGeom>
          <a:solidFill>
            <a:srgbClr val="4DD0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5870" y="966651"/>
            <a:ext cx="7952162" cy="60924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l">
              <a:lnSpc>
                <a:spcPts val="4797"/>
              </a:lnSpc>
              <a:spcBef>
                <a:spcPts val="0"/>
              </a:spcBef>
              <a:spcAft>
                <a:spcPts val="0"/>
              </a:spcAft>
            </a:pPr>
            <a:r>
              <a:rPr sz="4171" b="1" i="0" u="none" dirty="0">
                <a:solidFill>
                  <a:srgbClr val="FFFFFF"/>
                </a:solidFill>
                <a:latin typeface="Arial"/>
              </a:rPr>
              <a:t>E2E</a:t>
            </a:r>
            <a:r>
              <a:rPr lang="en-AU" sz="4171" b="1" i="0" u="none" dirty="0">
                <a:solidFill>
                  <a:srgbClr val="FFFFFF"/>
                </a:solidFill>
                <a:latin typeface="Arial"/>
              </a:rPr>
              <a:t> </a:t>
            </a:r>
            <a:r>
              <a:rPr sz="4171" b="1" i="0" u="none" dirty="0">
                <a:solidFill>
                  <a:srgbClr val="FFFFFF"/>
                </a:solidFill>
                <a:latin typeface="Arial"/>
              </a:rPr>
              <a:t>/</a:t>
            </a:r>
            <a:r>
              <a:rPr lang="en-AU" sz="4171" b="1" i="0" u="none" dirty="0">
                <a:solidFill>
                  <a:srgbClr val="FFFFFF"/>
                </a:solidFill>
                <a:latin typeface="Arial"/>
              </a:rPr>
              <a:t> </a:t>
            </a:r>
            <a:r>
              <a:rPr sz="4171" b="1" i="0" u="none" dirty="0">
                <a:solidFill>
                  <a:srgbClr val="FFFFFF"/>
                </a:solidFill>
                <a:latin typeface="Arial"/>
              </a:rPr>
              <a:t>Feature Testing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0191" y="4820487"/>
            <a:ext cx="6782312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35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3500" b="0" i="0" u="none" dirty="0">
                <a:latin typeface="Arial"/>
              </a:rPr>
              <a:t>	</a:t>
            </a:r>
            <a:r>
              <a:rPr sz="3500" b="0" i="0" u="none" dirty="0">
                <a:solidFill>
                  <a:srgbClr val="E8E8E8"/>
                </a:solidFill>
                <a:latin typeface="Arial"/>
              </a:rPr>
              <a:t>Most likely failure</a:t>
            </a:r>
            <a:r>
              <a:rPr lang="en-AU" sz="3500" b="0" i="0" u="none" dirty="0">
                <a:solidFill>
                  <a:srgbClr val="E8E8E8"/>
                </a:solidFill>
                <a:latin typeface="Arial"/>
              </a:rPr>
              <a:t>?</a:t>
            </a:r>
            <a:endParaRPr sz="3500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4550" y="3668818"/>
            <a:ext cx="4470596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0" i="0" u="none" dirty="0" err="1">
                <a:solidFill>
                  <a:srgbClr val="E8E8E8"/>
                </a:solidFill>
                <a:latin typeface="Arial"/>
              </a:rPr>
              <a:t>Decodin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g: gem or native</a:t>
            </a:r>
            <a:endParaRPr sz="2600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4551" y="3074156"/>
            <a:ext cx="4470596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sz="26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sz="2600" b="0" i="0" u="none" dirty="0">
                <a:latin typeface="Arial"/>
              </a:rPr>
              <a:t>	</a:t>
            </a:r>
            <a:r>
              <a:rPr sz="2600" b="0" i="0" u="none" dirty="0" err="1">
                <a:solidFill>
                  <a:srgbClr val="E8E8E8"/>
                </a:solidFill>
                <a:latin typeface="Arial"/>
              </a:rPr>
              <a:t>Screensho</a:t>
            </a:r>
            <a:r>
              <a:rPr lang="en-AU" sz="2600" dirty="0">
                <a:solidFill>
                  <a:srgbClr val="E8E8E8"/>
                </a:solidFill>
                <a:latin typeface="Arial"/>
              </a:rPr>
              <a:t>t: multi-driver</a:t>
            </a:r>
            <a:endParaRPr sz="2600" b="0" i="0" u="none" dirty="0">
              <a:solidFill>
                <a:srgbClr val="E8E8E8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5BFE15-4874-B0CC-20F8-1DF9C388E191}"/>
              </a:ext>
            </a:extLst>
          </p:cNvPr>
          <p:cNvSpPr txBox="1"/>
          <p:nvPr/>
        </p:nvSpPr>
        <p:spPr>
          <a:xfrm>
            <a:off x="811406" y="2517149"/>
            <a:ext cx="4857874" cy="41275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462280" indent="-462280" algn="l">
              <a:lnSpc>
                <a:spcPts val="325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2280" algn="l"/>
              </a:tabLst>
            </a:pPr>
            <a:r>
              <a:rPr lang="en-AU" sz="3500" b="0" i="0" u="none" dirty="0">
                <a:solidFill>
                  <a:srgbClr val="4DD0E1"/>
                </a:solidFill>
                <a:latin typeface="Arial"/>
              </a:rPr>
              <a:t>▪</a:t>
            </a:r>
            <a:r>
              <a:rPr lang="en-AU" sz="3500" b="0" i="0" u="none" dirty="0">
                <a:latin typeface="Arial"/>
              </a:rPr>
              <a:t>	</a:t>
            </a:r>
            <a:r>
              <a:rPr lang="en-AU" sz="3500" b="0" i="0" u="none" dirty="0">
                <a:solidFill>
                  <a:srgbClr val="E8E8E8"/>
                </a:solidFill>
                <a:latin typeface="Arial"/>
              </a:rPr>
              <a:t>Just decode it?</a:t>
            </a:r>
            <a:endParaRPr sz="3500" b="0" i="0" u="none" dirty="0">
              <a:solidFill>
                <a:srgbClr val="E8E8E8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632</Words>
  <Application>Microsoft Macintosh PowerPoint</Application>
  <PresentationFormat>On-screen Show (4:3)</PresentationFormat>
  <Paragraphs>72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James Crisp</cp:lastModifiedBy>
  <cp:revision>31</cp:revision>
  <dcterms:created xsi:type="dcterms:W3CDTF">2013-01-27T09:14:16Z</dcterms:created>
  <dcterms:modified xsi:type="dcterms:W3CDTF">2026-09-04T00:35:04Z</dcterms:modified>
  <cp:category/>
</cp:coreProperties>
</file>