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312" r:id="rId2"/>
    <p:sldId id="257" r:id="rId3"/>
    <p:sldId id="258" r:id="rId4"/>
    <p:sldId id="259" r:id="rId5"/>
    <p:sldId id="260" r:id="rId6"/>
    <p:sldId id="264" r:id="rId7"/>
    <p:sldId id="261" r:id="rId8"/>
    <p:sldId id="262" r:id="rId9"/>
    <p:sldId id="266" r:id="rId10"/>
    <p:sldId id="267" r:id="rId11"/>
    <p:sldId id="265" r:id="rId12"/>
    <p:sldId id="270" r:id="rId13"/>
    <p:sldId id="271" r:id="rId14"/>
    <p:sldId id="272" r:id="rId15"/>
    <p:sldId id="273" r:id="rId16"/>
    <p:sldId id="274" r:id="rId17"/>
    <p:sldId id="275" r:id="rId18"/>
    <p:sldId id="268" r:id="rId19"/>
    <p:sldId id="269" r:id="rId20"/>
    <p:sldId id="318" r:id="rId21"/>
    <p:sldId id="276" r:id="rId22"/>
    <p:sldId id="277" r:id="rId23"/>
    <p:sldId id="281" r:id="rId24"/>
    <p:sldId id="278" r:id="rId25"/>
    <p:sldId id="279" r:id="rId26"/>
    <p:sldId id="280" r:id="rId27"/>
    <p:sldId id="282" r:id="rId28"/>
    <p:sldId id="283" r:id="rId29"/>
    <p:sldId id="289" r:id="rId30"/>
    <p:sldId id="284" r:id="rId31"/>
    <p:sldId id="285" r:id="rId32"/>
    <p:sldId id="286" r:id="rId33"/>
    <p:sldId id="288" r:id="rId34"/>
    <p:sldId id="287" r:id="rId35"/>
    <p:sldId id="319" r:id="rId36"/>
    <p:sldId id="306" r:id="rId37"/>
    <p:sldId id="290" r:id="rId38"/>
    <p:sldId id="291" r:id="rId39"/>
    <p:sldId id="300" r:id="rId40"/>
    <p:sldId id="293" r:id="rId41"/>
    <p:sldId id="299" r:id="rId42"/>
    <p:sldId id="296" r:id="rId43"/>
    <p:sldId id="315" r:id="rId44"/>
    <p:sldId id="294" r:id="rId45"/>
    <p:sldId id="301" r:id="rId46"/>
    <p:sldId id="297" r:id="rId47"/>
    <p:sldId id="298" r:id="rId48"/>
    <p:sldId id="292" r:id="rId49"/>
    <p:sldId id="305" r:id="rId50"/>
    <p:sldId id="309" r:id="rId51"/>
    <p:sldId id="320" r:id="rId52"/>
    <p:sldId id="304" r:id="rId53"/>
    <p:sldId id="308" r:id="rId54"/>
    <p:sldId id="310" r:id="rId5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107" charset="0"/>
        <a:ea typeface="+mn-ea"/>
        <a:cs typeface="+mn-cs"/>
      </a:defRPr>
    </a:lvl1pPr>
    <a:lvl2pPr marL="457200" algn="l" rtl="0" fontAlgn="base">
      <a:spcBef>
        <a:spcPct val="0"/>
      </a:spcBef>
      <a:spcAft>
        <a:spcPct val="0"/>
      </a:spcAft>
      <a:defRPr kern="1200">
        <a:solidFill>
          <a:schemeClr val="tx1"/>
        </a:solidFill>
        <a:latin typeface="Arial" pitchFamily="-107" charset="0"/>
        <a:ea typeface="+mn-ea"/>
        <a:cs typeface="+mn-cs"/>
      </a:defRPr>
    </a:lvl2pPr>
    <a:lvl3pPr marL="914400" algn="l" rtl="0" fontAlgn="base">
      <a:spcBef>
        <a:spcPct val="0"/>
      </a:spcBef>
      <a:spcAft>
        <a:spcPct val="0"/>
      </a:spcAft>
      <a:defRPr kern="1200">
        <a:solidFill>
          <a:schemeClr val="tx1"/>
        </a:solidFill>
        <a:latin typeface="Arial" pitchFamily="-107" charset="0"/>
        <a:ea typeface="+mn-ea"/>
        <a:cs typeface="+mn-cs"/>
      </a:defRPr>
    </a:lvl3pPr>
    <a:lvl4pPr marL="1371600" algn="l" rtl="0" fontAlgn="base">
      <a:spcBef>
        <a:spcPct val="0"/>
      </a:spcBef>
      <a:spcAft>
        <a:spcPct val="0"/>
      </a:spcAft>
      <a:defRPr kern="1200">
        <a:solidFill>
          <a:schemeClr val="tx1"/>
        </a:solidFill>
        <a:latin typeface="Arial" pitchFamily="-107" charset="0"/>
        <a:ea typeface="+mn-ea"/>
        <a:cs typeface="+mn-cs"/>
      </a:defRPr>
    </a:lvl4pPr>
    <a:lvl5pPr marL="1828800" algn="l" rtl="0" fontAlgn="base">
      <a:spcBef>
        <a:spcPct val="0"/>
      </a:spcBef>
      <a:spcAft>
        <a:spcPct val="0"/>
      </a:spcAft>
      <a:defRPr kern="1200">
        <a:solidFill>
          <a:schemeClr val="tx1"/>
        </a:solidFill>
        <a:latin typeface="Arial" pitchFamily="-107" charset="0"/>
        <a:ea typeface="+mn-ea"/>
        <a:cs typeface="+mn-cs"/>
      </a:defRPr>
    </a:lvl5pPr>
    <a:lvl6pPr marL="2286000" algn="l" defTabSz="457200" rtl="0" eaLnBrk="1" latinLnBrk="0" hangingPunct="1">
      <a:defRPr kern="1200">
        <a:solidFill>
          <a:schemeClr val="tx1"/>
        </a:solidFill>
        <a:latin typeface="Arial" pitchFamily="-107" charset="0"/>
        <a:ea typeface="+mn-ea"/>
        <a:cs typeface="+mn-cs"/>
      </a:defRPr>
    </a:lvl6pPr>
    <a:lvl7pPr marL="2743200" algn="l" defTabSz="457200" rtl="0" eaLnBrk="1" latinLnBrk="0" hangingPunct="1">
      <a:defRPr kern="1200">
        <a:solidFill>
          <a:schemeClr val="tx1"/>
        </a:solidFill>
        <a:latin typeface="Arial" pitchFamily="-107" charset="0"/>
        <a:ea typeface="+mn-ea"/>
        <a:cs typeface="+mn-cs"/>
      </a:defRPr>
    </a:lvl7pPr>
    <a:lvl8pPr marL="3200400" algn="l" defTabSz="457200" rtl="0" eaLnBrk="1" latinLnBrk="0" hangingPunct="1">
      <a:defRPr kern="1200">
        <a:solidFill>
          <a:schemeClr val="tx1"/>
        </a:solidFill>
        <a:latin typeface="Arial" pitchFamily="-107" charset="0"/>
        <a:ea typeface="+mn-ea"/>
        <a:cs typeface="+mn-cs"/>
      </a:defRPr>
    </a:lvl8pPr>
    <a:lvl9pPr marL="3657600" algn="l" defTabSz="457200" rtl="0" eaLnBrk="1" latinLnBrk="0" hangingPunct="1">
      <a:defRPr kern="1200">
        <a:solidFill>
          <a:schemeClr val="tx1"/>
        </a:solidFill>
        <a:latin typeface="Arial" pitchFamily="-107"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showPr>
  <p:clrMru>
    <a:srgbClr val="E56D9B"/>
    <a:srgbClr val="255997"/>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4" autoAdjust="0"/>
    <p:restoredTop sz="85051" autoAdjust="0"/>
  </p:normalViewPr>
  <p:slideViewPr>
    <p:cSldViewPr>
      <p:cViewPr>
        <p:scale>
          <a:sx n="80" d="100"/>
          <a:sy n="80" d="100"/>
        </p:scale>
        <p:origin x="-2514" y="-744"/>
      </p:cViewPr>
      <p:guideLst>
        <p:guide orient="horz" pos="1338"/>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Lst>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_rels/viewProps.xml.rels><?xml version="1.0" encoding="UTF-8" standalone="yes"?>
<Relationships xmlns="http://schemas.openxmlformats.org/package/2006/relationships"><Relationship Id="rId8" Type="http://schemas.openxmlformats.org/officeDocument/2006/relationships/slide" Target="slides/slide21.xml"/><Relationship Id="rId13" Type="http://schemas.openxmlformats.org/officeDocument/2006/relationships/slide" Target="slides/slide39.xml"/><Relationship Id="rId3" Type="http://schemas.openxmlformats.org/officeDocument/2006/relationships/slide" Target="slides/slide4.xml"/><Relationship Id="rId7" Type="http://schemas.openxmlformats.org/officeDocument/2006/relationships/slide" Target="slides/slide18.xml"/><Relationship Id="rId12" Type="http://schemas.openxmlformats.org/officeDocument/2006/relationships/slide" Target="slides/slide38.xml"/><Relationship Id="rId17" Type="http://schemas.openxmlformats.org/officeDocument/2006/relationships/slide" Target="slides/slide52.xml"/><Relationship Id="rId2" Type="http://schemas.openxmlformats.org/officeDocument/2006/relationships/slide" Target="slides/slide3.xml"/><Relationship Id="rId16" Type="http://schemas.openxmlformats.org/officeDocument/2006/relationships/slide" Target="slides/slide49.xml"/><Relationship Id="rId1" Type="http://schemas.openxmlformats.org/officeDocument/2006/relationships/slide" Target="slides/slide2.xml"/><Relationship Id="rId6" Type="http://schemas.openxmlformats.org/officeDocument/2006/relationships/slide" Target="slides/slide11.xml"/><Relationship Id="rId11" Type="http://schemas.openxmlformats.org/officeDocument/2006/relationships/slide" Target="slides/slide31.xml"/><Relationship Id="rId5" Type="http://schemas.openxmlformats.org/officeDocument/2006/relationships/slide" Target="slides/slide9.xml"/><Relationship Id="rId15" Type="http://schemas.openxmlformats.org/officeDocument/2006/relationships/slide" Target="slides/slide48.xml"/><Relationship Id="rId10" Type="http://schemas.openxmlformats.org/officeDocument/2006/relationships/slide" Target="slides/slide28.xml"/><Relationship Id="rId4" Type="http://schemas.openxmlformats.org/officeDocument/2006/relationships/slide" Target="slides/slide7.xml"/><Relationship Id="rId9" Type="http://schemas.openxmlformats.org/officeDocument/2006/relationships/slide" Target="slides/slide24.xml"/><Relationship Id="rId14"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107" charset="0"/>
              </a:defRPr>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107" charset="0"/>
              </a:defRPr>
            </a:lvl1pPr>
          </a:lstStyle>
          <a:p>
            <a:fld id="{F1238565-F71C-FE4E-8530-9EFBD55F0F98}" type="datetime1">
              <a:rPr lang="en-US"/>
              <a:pPr/>
              <a:t>5/28/2010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107" charset="0"/>
              </a:defRPr>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107" charset="0"/>
              </a:defRPr>
            </a:lvl1pPr>
          </a:lstStyle>
          <a:p>
            <a:fld id="{0EF63AEB-1EC9-C84A-9903-CDD6B9CC6ED3}"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ＭＳ Ｐゴシック" charset="-128"/>
                <a:cs typeface="ＭＳ Ｐゴシック" charset="-128"/>
              </a:rPr>
              <a:t>On Wikipedia, there's this picture representing the concepts of ALM…</a:t>
            </a:r>
          </a:p>
          <a:p>
            <a:endParaRPr lang="en-US" sz="1200" kern="1200" dirty="0" smtClean="0">
              <a:solidFill>
                <a:schemeClr val="tx1"/>
              </a:solidFill>
              <a:latin typeface="+mn-lt"/>
              <a:ea typeface="ＭＳ Ｐゴシック" charset="-128"/>
              <a:cs typeface="ＭＳ Ｐゴシック" charset="-128"/>
            </a:endParaRPr>
          </a:p>
          <a:p>
            <a:r>
              <a:rPr lang="en-US" sz="1200" kern="1200" dirty="0" smtClean="0">
                <a:solidFill>
                  <a:schemeClr val="tx1"/>
                </a:solidFill>
                <a:latin typeface="+mn-lt"/>
                <a:ea typeface="ＭＳ Ｐゴシック" charset="-128"/>
                <a:cs typeface="ＭＳ Ｐゴシック" charset="-128"/>
              </a:rPr>
              <a:t>Simple enough but we don't really like it.  ALM is very tool-focused and is therefore at great risk to place too much emphasis on the WHAT of ALM and not enough on the WHY. </a:t>
            </a:r>
            <a:r>
              <a:rPr lang="en-US" sz="1200" kern="1200" baseline="0" dirty="0" smtClean="0">
                <a:solidFill>
                  <a:schemeClr val="tx1"/>
                </a:solidFill>
                <a:latin typeface="+mn-lt"/>
                <a:ea typeface="ＭＳ Ｐゴシック" charset="-128"/>
                <a:cs typeface="ＭＳ Ｐゴシック" charset="-128"/>
              </a:rPr>
              <a:t> </a:t>
            </a:r>
            <a:r>
              <a:rPr lang="en-US" sz="1200" kern="1200" dirty="0" smtClean="0">
                <a:solidFill>
                  <a:schemeClr val="tx1"/>
                </a:solidFill>
                <a:latin typeface="+mn-lt"/>
                <a:ea typeface="ＭＳ Ｐゴシック" charset="-128"/>
                <a:cs typeface="ＭＳ Ｐゴシック" charset="-128"/>
              </a:rPr>
              <a:t>So, important question...What's the point of ALM? We need to know this to determine the ultimate environment! And we don't want the reflexive, vendor-speak, response.  When it comes down to it, the goal of Application Lifecycle Management is to make the application development lifecycle more effective.</a:t>
            </a:r>
            <a:endParaRPr lang="en-US" dirty="0"/>
          </a:p>
        </p:txBody>
      </p:sp>
      <p:sp>
        <p:nvSpPr>
          <p:cNvPr id="4" name="Slide Number Placeholder 3"/>
          <p:cNvSpPr>
            <a:spLocks noGrp="1"/>
          </p:cNvSpPr>
          <p:nvPr>
            <p:ph type="sldNum" sz="quarter" idx="10"/>
          </p:nvPr>
        </p:nvSpPr>
        <p:spPr/>
        <p:txBody>
          <a:bodyPr/>
          <a:lstStyle/>
          <a:p>
            <a:fld id="{0EF63AEB-1EC9-C84A-9903-CDD6B9CC6ED3}"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bwMode="auto">
          <a:noFill/>
          <a:ln>
            <a:miter lim="800000"/>
            <a:headEnd/>
            <a:tailEnd/>
          </a:ln>
        </p:spPr>
        <p:txBody>
          <a:bodyPr/>
          <a:lstStyle/>
          <a:p>
            <a:fld id="{C77C5018-D000-4B4E-B002-68A3A8FCE932}" type="slidenum">
              <a:rPr lang="en-AU"/>
              <a:pPr/>
              <a:t>12</a:t>
            </a:fld>
            <a:endParaRPr lang="en-AU"/>
          </a:p>
        </p:txBody>
      </p:sp>
      <p:sp>
        <p:nvSpPr>
          <p:cNvPr id="307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0724" name="Rectangle 3"/>
          <p:cNvSpPr>
            <a:spLocks noGrp="1" noChangeArrowheads="1"/>
          </p:cNvSpPr>
          <p:nvPr>
            <p:ph type="body" idx="1"/>
          </p:nvPr>
        </p:nvSpPr>
        <p:spPr bwMode="auto">
          <a:noFill/>
        </p:spPr>
        <p:txBody>
          <a:bodyPr/>
          <a:lstStyle/>
          <a:p>
            <a:r>
              <a:rPr lang="en-US" dirty="0" smtClean="0">
                <a:ea typeface="ＭＳ Ｐゴシック" pitchFamily="-107" charset="-128"/>
                <a:cs typeface="ＭＳ Ｐゴシック" pitchFamily="-107" charset="-128"/>
              </a:rPr>
              <a:t>Have you experienced this before?</a:t>
            </a:r>
            <a:r>
              <a:rPr lang="en-US" baseline="0" dirty="0" smtClean="0">
                <a:ea typeface="ＭＳ Ｐゴシック" pitchFamily="-107" charset="-128"/>
                <a:cs typeface="ＭＳ Ｐゴシック" pitchFamily="-107" charset="-128"/>
              </a:rPr>
              <a:t>  How about when projects are all green status until the very last moment when all of a sudden it’s red?  </a:t>
            </a:r>
          </a:p>
          <a:p>
            <a:endParaRPr lang="en-US" dirty="0" smtClean="0">
              <a:ea typeface="ＭＳ Ｐゴシック" pitchFamily="-107" charset="-128"/>
              <a:cs typeface="ＭＳ Ｐゴシック" pitchFamily="-107" charset="-128"/>
            </a:endParaRPr>
          </a:p>
          <a:p>
            <a:r>
              <a:rPr lang="en-US" dirty="0" smtClean="0">
                <a:ea typeface="ＭＳ Ｐゴシック" pitchFamily="-107" charset="-128"/>
                <a:cs typeface="ＭＳ Ｐゴシック" pitchFamily="-107" charset="-128"/>
              </a:rPr>
              <a:t>The </a:t>
            </a:r>
            <a:r>
              <a:rPr lang="en-US" dirty="0">
                <a:ea typeface="ＭＳ Ｐゴシック" pitchFamily="-107" charset="-128"/>
                <a:cs typeface="ＭＳ Ｐゴシック" pitchFamily="-107" charset="-128"/>
              </a:rPr>
              <a:t>essence here is the principle of “No problem is a problem”</a:t>
            </a:r>
          </a:p>
          <a:p>
            <a:endParaRPr lang="en-US" dirty="0">
              <a:ea typeface="ＭＳ Ｐゴシック" pitchFamily="-107" charset="-128"/>
              <a:cs typeface="ＭＳ Ｐゴシック" pitchFamily="-107" charset="-128"/>
            </a:endParaRPr>
          </a:p>
          <a:p>
            <a:r>
              <a:rPr lang="en-US" dirty="0">
                <a:ea typeface="ＭＳ Ｐゴシック" pitchFamily="-107" charset="-128"/>
                <a:cs typeface="ＭＳ Ｐゴシック" pitchFamily="-107" charset="-128"/>
              </a:rPr>
              <a:t>Options disappear over time, the later you know about something, the more expensive it is to fix and the less likely you can do anything about it</a:t>
            </a:r>
            <a:r>
              <a:rPr lang="en-US" dirty="0" smtClean="0">
                <a:ea typeface="ＭＳ Ｐゴシック" pitchFamily="-107" charset="-128"/>
                <a:cs typeface="ＭＳ Ｐゴシック" pitchFamily="-107" charset="-128"/>
              </a:rPr>
              <a:t>.</a:t>
            </a:r>
          </a:p>
          <a:p>
            <a:endParaRPr lang="en-US" dirty="0" smtClean="0">
              <a:ea typeface="ＭＳ Ｐゴシック" pitchFamily="-107" charset="-128"/>
              <a:cs typeface="ＭＳ Ｐゴシック" pitchFamily="-107" charset="-128"/>
            </a:endParaRPr>
          </a:p>
          <a:p>
            <a:r>
              <a:rPr lang="en-US" dirty="0" smtClean="0">
                <a:ea typeface="ＭＳ Ｐゴシック" pitchFamily="-107" charset="-128"/>
                <a:cs typeface="ＭＳ Ｐゴシック" pitchFamily="-107" charset="-128"/>
              </a:rPr>
              <a:t>It just wastes time, money, and doesn’t make anyone happy.</a:t>
            </a:r>
            <a:endParaRPr lang="en-US" dirty="0">
              <a:ea typeface="ＭＳ Ｐゴシック" pitchFamily="-107" charset="-128"/>
              <a:cs typeface="ＭＳ Ｐゴシック" pitchFamily="-107"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bwMode="auto">
          <a:noFill/>
          <a:ln>
            <a:miter lim="800000"/>
            <a:headEnd/>
            <a:tailEnd/>
          </a:ln>
        </p:spPr>
        <p:txBody>
          <a:bodyPr/>
          <a:lstStyle/>
          <a:p>
            <a:fld id="{836BC8DB-5816-504B-96CF-C62BE4863F6A}" type="slidenum">
              <a:rPr lang="en-AU"/>
              <a:pPr/>
              <a:t>13</a:t>
            </a:fld>
            <a:endParaRPr lang="en-AU"/>
          </a:p>
        </p:txBody>
      </p:sp>
      <p:sp>
        <p:nvSpPr>
          <p:cNvPr id="327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2772" name="Rectangle 3"/>
          <p:cNvSpPr>
            <a:spLocks noGrp="1" noChangeArrowheads="1"/>
          </p:cNvSpPr>
          <p:nvPr>
            <p:ph type="body" idx="1"/>
          </p:nvPr>
        </p:nvSpPr>
        <p:spPr bwMode="auto">
          <a:noFill/>
        </p:spPr>
        <p:txBody>
          <a:bodyPr/>
          <a:lstStyle/>
          <a:p>
            <a:r>
              <a:rPr lang="en-US" dirty="0">
                <a:ea typeface="ＭＳ Ｐゴシック" pitchFamily="-107" charset="-128"/>
                <a:cs typeface="ＭＳ Ｐゴシック" pitchFamily="-107" charset="-128"/>
              </a:rPr>
              <a:t>Intuitively people will agree with the concept of “no problem is a problem” so what stops problems from being reported?</a:t>
            </a:r>
          </a:p>
          <a:p>
            <a:endParaRPr lang="en-US" dirty="0">
              <a:ea typeface="ＭＳ Ｐゴシック" pitchFamily="-107" charset="-128"/>
              <a:cs typeface="ＭＳ Ｐゴシック" pitchFamily="-107" charset="-128"/>
            </a:endParaRPr>
          </a:p>
          <a:p>
            <a:r>
              <a:rPr lang="en-US" dirty="0">
                <a:ea typeface="ＭＳ Ｐゴシック" pitchFamily="-107" charset="-128"/>
                <a:cs typeface="ＭＳ Ｐゴシック" pitchFamily="-107" charset="-128"/>
              </a:rPr>
              <a:t>One reason is that people are punished for raising problems.  A subtle way to do this is to say “don’t come to me with a problem unless you have a solution”.</a:t>
            </a:r>
            <a:endParaRPr lang="en-AU" dirty="0">
              <a:ea typeface="ＭＳ Ｐゴシック" pitchFamily="-107" charset="-128"/>
              <a:cs typeface="ＭＳ Ｐゴシック" pitchFamily="-107"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ＭＳ Ｐゴシック" charset="-128"/>
                <a:cs typeface="ＭＳ Ｐゴシック" charset="-128"/>
              </a:rPr>
              <a:t>If we want to </a:t>
            </a:r>
            <a:r>
              <a:rPr lang="en-US" sz="1200" kern="1200" dirty="0" err="1" smtClean="0">
                <a:solidFill>
                  <a:schemeClr val="tx1"/>
                </a:solidFill>
                <a:latin typeface="+mn-lt"/>
                <a:ea typeface="ＭＳ Ｐゴシック" charset="-128"/>
                <a:cs typeface="ＭＳ Ｐゴシック" charset="-128"/>
              </a:rPr>
              <a:t>optimise</a:t>
            </a:r>
            <a:r>
              <a:rPr lang="en-US" sz="1200" kern="1200" baseline="0" dirty="0" smtClean="0">
                <a:solidFill>
                  <a:schemeClr val="tx1"/>
                </a:solidFill>
                <a:latin typeface="+mn-lt"/>
                <a:ea typeface="ＭＳ Ｐゴシック" charset="-128"/>
                <a:cs typeface="ＭＳ Ｐゴシック" charset="-128"/>
              </a:rPr>
              <a:t> a highway, do we shove as many cars (and people in this case) on the road as possible?  Nah, we </a:t>
            </a:r>
            <a:r>
              <a:rPr lang="en-US" sz="1200" kern="1200" baseline="0" dirty="0" err="1" smtClean="0">
                <a:solidFill>
                  <a:schemeClr val="tx1"/>
                </a:solidFill>
                <a:latin typeface="+mn-lt"/>
                <a:ea typeface="ＭＳ Ｐゴシック" charset="-128"/>
                <a:cs typeface="ＭＳ Ｐゴシック" charset="-128"/>
              </a:rPr>
              <a:t>optimise</a:t>
            </a:r>
            <a:r>
              <a:rPr lang="en-US" sz="1200" kern="1200" baseline="0" dirty="0" smtClean="0">
                <a:solidFill>
                  <a:schemeClr val="tx1"/>
                </a:solidFill>
                <a:latin typeface="+mn-lt"/>
                <a:ea typeface="ＭＳ Ｐゴシック" charset="-128"/>
                <a:cs typeface="ＭＳ Ｐゴシック" charset="-128"/>
              </a:rPr>
              <a:t> for throughput, not </a:t>
            </a:r>
            <a:r>
              <a:rPr lang="en-US" sz="1200" kern="1200" baseline="0" dirty="0" err="1" smtClean="0">
                <a:solidFill>
                  <a:schemeClr val="tx1"/>
                </a:solidFill>
                <a:latin typeface="+mn-lt"/>
                <a:ea typeface="ＭＳ Ｐゴシック" charset="-128"/>
                <a:cs typeface="ＭＳ Ｐゴシック" charset="-128"/>
              </a:rPr>
              <a:t>utilisation</a:t>
            </a:r>
            <a:r>
              <a:rPr lang="en-US" sz="1200" kern="1200" baseline="0" dirty="0" smtClean="0">
                <a:solidFill>
                  <a:schemeClr val="tx1"/>
                </a:solidFill>
                <a:latin typeface="+mn-lt"/>
                <a:ea typeface="ＭＳ Ｐゴシック" charset="-128"/>
                <a:cs typeface="ＭＳ Ｐゴシック" charset="-128"/>
              </a:rPr>
              <a:t>.  So why do we </a:t>
            </a:r>
            <a:r>
              <a:rPr lang="en-US" sz="1200" kern="1200" baseline="0" dirty="0" err="1" smtClean="0">
                <a:solidFill>
                  <a:schemeClr val="tx1"/>
                </a:solidFill>
                <a:latin typeface="+mn-lt"/>
                <a:ea typeface="ＭＳ Ｐゴシック" charset="-128"/>
                <a:cs typeface="ＭＳ Ｐゴシック" charset="-128"/>
              </a:rPr>
              <a:t>optimise</a:t>
            </a:r>
            <a:r>
              <a:rPr lang="en-US" sz="1200" kern="1200" baseline="0" dirty="0" smtClean="0">
                <a:solidFill>
                  <a:schemeClr val="tx1"/>
                </a:solidFill>
                <a:latin typeface="+mn-lt"/>
                <a:ea typeface="ＭＳ Ｐゴシック" charset="-128"/>
                <a:cs typeface="ＭＳ Ｐゴシック" charset="-128"/>
              </a:rPr>
              <a:t> programs by shoving too many projects in?  And </a:t>
            </a:r>
            <a:r>
              <a:rPr lang="en-US" sz="1200" kern="1200" baseline="0" dirty="0" err="1" smtClean="0">
                <a:solidFill>
                  <a:schemeClr val="tx1"/>
                </a:solidFill>
                <a:latin typeface="+mn-lt"/>
                <a:ea typeface="ＭＳ Ｐゴシック" charset="-128"/>
                <a:cs typeface="ＭＳ Ｐゴシック" charset="-128"/>
              </a:rPr>
              <a:t>optimise</a:t>
            </a:r>
            <a:r>
              <a:rPr lang="en-US" sz="1200" kern="1200" baseline="0" dirty="0" smtClean="0">
                <a:solidFill>
                  <a:schemeClr val="tx1"/>
                </a:solidFill>
                <a:latin typeface="+mn-lt"/>
                <a:ea typeface="ＭＳ Ｐゴシック" charset="-128"/>
                <a:cs typeface="ＭＳ Ｐゴシック" charset="-128"/>
              </a:rPr>
              <a:t> projects by trying to do too many things at the same time?</a:t>
            </a:r>
            <a:endParaRPr lang="en-US" sz="1200" kern="1200" dirty="0" smtClean="0">
              <a:solidFill>
                <a:schemeClr val="tx1"/>
              </a:solidFill>
              <a:latin typeface="+mn-lt"/>
              <a:ea typeface="ＭＳ Ｐゴシック" charset="-128"/>
              <a:cs typeface="ＭＳ Ｐゴシック" charset="-128"/>
            </a:endParaRPr>
          </a:p>
          <a:p>
            <a:endParaRPr lang="en-US" sz="1200" kern="1200" dirty="0" smtClean="0">
              <a:solidFill>
                <a:schemeClr val="tx1"/>
              </a:solidFill>
              <a:latin typeface="+mn-lt"/>
              <a:ea typeface="ＭＳ Ｐゴシック" charset="-128"/>
              <a:cs typeface="ＭＳ Ｐゴシック" charset="-128"/>
            </a:endParaRPr>
          </a:p>
          <a:p>
            <a:r>
              <a:rPr lang="en-US" sz="1200" kern="1200" dirty="0" smtClean="0">
                <a:solidFill>
                  <a:schemeClr val="tx1"/>
                </a:solidFill>
                <a:latin typeface="+mn-lt"/>
                <a:ea typeface="ＭＳ Ｐゴシック" charset="-128"/>
                <a:cs typeface="ＭＳ Ｐゴシック" charset="-128"/>
              </a:rPr>
              <a:t>This tends</a:t>
            </a:r>
            <a:r>
              <a:rPr lang="en-US" sz="1200" kern="1200" baseline="0" dirty="0" smtClean="0">
                <a:solidFill>
                  <a:schemeClr val="tx1"/>
                </a:solidFill>
                <a:latin typeface="+mn-lt"/>
                <a:ea typeface="ＭＳ Ｐゴシック" charset="-128"/>
                <a:cs typeface="ＭＳ Ｐゴシック" charset="-128"/>
              </a:rPr>
              <a:t> to lead to t</a:t>
            </a:r>
            <a:r>
              <a:rPr lang="en-US" sz="1200" kern="1200" dirty="0" smtClean="0">
                <a:solidFill>
                  <a:schemeClr val="tx1"/>
                </a:solidFill>
                <a:latin typeface="+mn-lt"/>
                <a:ea typeface="ＭＳ Ｐゴシック" charset="-128"/>
                <a:cs typeface="ＭＳ Ｐゴシック" charset="-128"/>
              </a:rPr>
              <a:t>oo much waiting and delays caused by coordination problems - hand-offs, lack of attention to availability, multi-tasking hiding delays</a:t>
            </a:r>
          </a:p>
        </p:txBody>
      </p:sp>
      <p:sp>
        <p:nvSpPr>
          <p:cNvPr id="4" name="Slide Number Placeholder 3"/>
          <p:cNvSpPr>
            <a:spLocks noGrp="1"/>
          </p:cNvSpPr>
          <p:nvPr>
            <p:ph type="sldNum" sz="quarter" idx="10"/>
          </p:nvPr>
        </p:nvSpPr>
        <p:spPr/>
        <p:txBody>
          <a:bodyPr/>
          <a:lstStyle/>
          <a:p>
            <a:fld id="{0EF63AEB-1EC9-C84A-9903-CDD6B9CC6ED3}" type="slidenum">
              <a:rPr lang="en-US" smtClean="0"/>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mn-lt"/>
                <a:ea typeface="ＭＳ Ｐゴシック" charset="-128"/>
                <a:cs typeface="ＭＳ Ｐゴシック" charset="-128"/>
              </a:rPr>
              <a:t>Have</a:t>
            </a:r>
            <a:r>
              <a:rPr lang="en-US" sz="1200" kern="1200" baseline="0" dirty="0" smtClean="0">
                <a:solidFill>
                  <a:schemeClr val="tx1"/>
                </a:solidFill>
                <a:latin typeface="+mn-lt"/>
                <a:ea typeface="ＭＳ Ｐゴシック" charset="-128"/>
                <a:cs typeface="ＭＳ Ｐゴシック" charset="-128"/>
              </a:rPr>
              <a:t> you ever had this happen?  </a:t>
            </a:r>
            <a:r>
              <a:rPr lang="en-US" sz="1200" kern="1200" dirty="0" smtClean="0">
                <a:solidFill>
                  <a:schemeClr val="tx1"/>
                </a:solidFill>
                <a:latin typeface="+mn-lt"/>
                <a:ea typeface="ＭＳ Ｐゴシック" charset="-128"/>
                <a:cs typeface="ＭＳ Ｐゴシック" charset="-128"/>
              </a:rPr>
              <a:t>So another significant problem, </a:t>
            </a:r>
            <a:r>
              <a:rPr lang="en-US" sz="1200" kern="1200" baseline="0" dirty="0" smtClean="0">
                <a:solidFill>
                  <a:schemeClr val="tx1"/>
                </a:solidFill>
                <a:latin typeface="+mn-lt"/>
                <a:ea typeface="ＭＳ Ｐゴシック" charset="-128"/>
                <a:cs typeface="ＭＳ Ｐゴシック" charset="-128"/>
              </a:rPr>
              <a:t>t</a:t>
            </a:r>
            <a:r>
              <a:rPr lang="en-US" sz="1200" kern="1200" dirty="0" smtClean="0">
                <a:solidFill>
                  <a:schemeClr val="tx1"/>
                </a:solidFill>
                <a:latin typeface="+mn-lt"/>
                <a:ea typeface="ＭＳ Ｐゴシック" charset="-128"/>
                <a:cs typeface="ＭＳ Ｐゴシック" charset="-128"/>
              </a:rPr>
              <a:t>oo much waiting and delays caused by coordination problems - hand-offs, lack of attention to availability, multi-tasking hiding delays</a:t>
            </a:r>
          </a:p>
        </p:txBody>
      </p:sp>
      <p:sp>
        <p:nvSpPr>
          <p:cNvPr id="4" name="Slide Number Placeholder 3"/>
          <p:cNvSpPr>
            <a:spLocks noGrp="1"/>
          </p:cNvSpPr>
          <p:nvPr>
            <p:ph type="sldNum" sz="quarter" idx="10"/>
          </p:nvPr>
        </p:nvSpPr>
        <p:spPr/>
        <p:txBody>
          <a:bodyPr/>
          <a:lstStyle/>
          <a:p>
            <a:fld id="{0EF63AEB-1EC9-C84A-9903-CDD6B9CC6ED3}" type="slidenum">
              <a:rPr lang="en-US" smtClean="0"/>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ＭＳ Ｐゴシック" charset="-128"/>
                <a:cs typeface="ＭＳ Ｐゴシック" charset="-128"/>
              </a:rPr>
              <a:t>If</a:t>
            </a:r>
            <a:r>
              <a:rPr lang="en-US" sz="1200" kern="1200" baseline="0" dirty="0" smtClean="0">
                <a:solidFill>
                  <a:schemeClr val="tx1"/>
                </a:solidFill>
                <a:latin typeface="+mn-lt"/>
                <a:ea typeface="ＭＳ Ｐゴシック" charset="-128"/>
                <a:cs typeface="ＭＳ Ｐゴシック" charset="-128"/>
              </a:rPr>
              <a:t> you asked, how many people on projects know exactly </a:t>
            </a:r>
            <a:r>
              <a:rPr lang="en-US" sz="1200" kern="1200" dirty="0" smtClean="0">
                <a:solidFill>
                  <a:schemeClr val="tx1"/>
                </a:solidFill>
                <a:latin typeface="+mn-lt"/>
                <a:ea typeface="ＭＳ Ｐゴシック" charset="-128"/>
                <a:cs typeface="ＭＳ Ｐゴシック" charset="-128"/>
              </a:rPr>
              <a:t>what to work on next, what's important, what is not?  How explicit is this</a:t>
            </a:r>
            <a:r>
              <a:rPr lang="en-US" sz="1200" kern="1200" baseline="0" dirty="0" smtClean="0">
                <a:solidFill>
                  <a:schemeClr val="tx1"/>
                </a:solidFill>
                <a:latin typeface="+mn-lt"/>
                <a:ea typeface="ＭＳ Ｐゴシック" charset="-128"/>
                <a:cs typeface="ＭＳ Ｐゴシック" charset="-128"/>
              </a:rPr>
              <a:t> knowledge?  How consistent is it?</a:t>
            </a:r>
          </a:p>
          <a:p>
            <a:endParaRPr lang="en-US" sz="1200" kern="1200" baseline="0" dirty="0" smtClean="0">
              <a:solidFill>
                <a:schemeClr val="tx1"/>
              </a:solidFill>
              <a:latin typeface="+mn-lt"/>
              <a:ea typeface="ＭＳ Ｐゴシック" charset="-128"/>
              <a:cs typeface="ＭＳ Ｐゴシック" charset="-128"/>
            </a:endParaRPr>
          </a:p>
          <a:p>
            <a:r>
              <a:rPr lang="en-US" sz="1200" kern="1200" baseline="0" dirty="0" smtClean="0">
                <a:solidFill>
                  <a:schemeClr val="tx1"/>
                </a:solidFill>
                <a:latin typeface="+mn-lt"/>
                <a:ea typeface="ＭＳ Ｐゴシック" charset="-128"/>
                <a:cs typeface="ＭＳ Ｐゴシック" charset="-128"/>
              </a:rPr>
              <a:t>In many cases, people don’t know or believe they do but are inconsistent.</a:t>
            </a:r>
            <a:endParaRPr lang="en-US" dirty="0"/>
          </a:p>
        </p:txBody>
      </p:sp>
      <p:sp>
        <p:nvSpPr>
          <p:cNvPr id="4" name="Slide Number Placeholder 3"/>
          <p:cNvSpPr>
            <a:spLocks noGrp="1"/>
          </p:cNvSpPr>
          <p:nvPr>
            <p:ph type="sldNum" sz="quarter" idx="10"/>
          </p:nvPr>
        </p:nvSpPr>
        <p:spPr/>
        <p:txBody>
          <a:bodyPr/>
          <a:lstStyle/>
          <a:p>
            <a:fld id="{0EF63AEB-1EC9-C84A-9903-CDD6B9CC6ED3}" type="slidenum">
              <a:rPr lang="en-US" smtClean="0"/>
              <a:pPr/>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use story walls (also known as task boards or </a:t>
            </a:r>
            <a:r>
              <a:rPr lang="en-US" dirty="0" err="1" smtClean="0"/>
              <a:t>kanban</a:t>
            </a:r>
            <a:r>
              <a:rPr lang="en-US" baseline="0" dirty="0" smtClean="0"/>
              <a:t> boards) to make both the process and the status of work items explicit and highly visible.  We use limits on how many cards are allow in an iteration or even in any stage to prevent assigning more work than is productive.  The order in which the cards are laid out communicate very clearly and explicitly the current understanding of priority.</a:t>
            </a:r>
            <a:endParaRPr lang="en-US" dirty="0"/>
          </a:p>
        </p:txBody>
      </p:sp>
      <p:sp>
        <p:nvSpPr>
          <p:cNvPr id="4" name="Slide Number Placeholder 3"/>
          <p:cNvSpPr>
            <a:spLocks noGrp="1"/>
          </p:cNvSpPr>
          <p:nvPr>
            <p:ph type="sldNum" sz="quarter" idx="10"/>
          </p:nvPr>
        </p:nvSpPr>
        <p:spPr/>
        <p:txBody>
          <a:bodyPr/>
          <a:lstStyle/>
          <a:p>
            <a:fld id="{0EF63AEB-1EC9-C84A-9903-CDD6B9CC6ED3}" type="slidenum">
              <a:rPr lang="en-US" smtClean="0"/>
              <a:pPr/>
              <a:t>18</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Notice red cards for defects in same </a:t>
            </a:r>
            <a:r>
              <a:rPr lang="en-US" dirty="0" err="1" smtClean="0"/>
              <a:t>prioritisation</a:t>
            </a:r>
            <a:r>
              <a:rPr lang="en-US" baseline="0" dirty="0" smtClean="0"/>
              <a:t> mechanism as features, sticky notes for problems and blockers, and avatars (people’s faces) or cards so you can see who’s working on what</a:t>
            </a:r>
            <a:endParaRPr lang="en-US" dirty="0"/>
          </a:p>
        </p:txBody>
      </p:sp>
      <p:sp>
        <p:nvSpPr>
          <p:cNvPr id="4" name="Slide Number Placeholder 3"/>
          <p:cNvSpPr>
            <a:spLocks noGrp="1"/>
          </p:cNvSpPr>
          <p:nvPr>
            <p:ph type="sldNum" sz="quarter" idx="10"/>
          </p:nvPr>
        </p:nvSpPr>
        <p:spPr/>
        <p:txBody>
          <a:bodyPr/>
          <a:lstStyle/>
          <a:p>
            <a:fld id="{0EF63AEB-1EC9-C84A-9903-CDD6B9CC6ED3}" type="slidenum">
              <a:rPr lang="en-US" smtClean="0"/>
              <a:pPr/>
              <a:t>19</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p:cNvSpPr>
          <p:nvPr>
            <p:ph type="sldImg"/>
          </p:nvPr>
        </p:nvSpPr>
        <p:spPr bwMode="auto">
          <a:noFill/>
          <a:ln>
            <a:solidFill>
              <a:srgbClr val="000000"/>
            </a:solidFill>
            <a:miter lim="800000"/>
            <a:headEnd/>
            <a:tailEnd/>
          </a:ln>
        </p:spPr>
      </p:sp>
      <p:sp>
        <p:nvSpPr>
          <p:cNvPr id="1843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Burn up chart, see when project will finish, scope changes, trend line etc.</a:t>
            </a:r>
          </a:p>
        </p:txBody>
      </p:sp>
      <p:sp>
        <p:nvSpPr>
          <p:cNvPr id="184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7C76400-1B59-F148-BE47-BCD39989DF3E}" type="slidenum">
              <a:rPr lang="en-GB" smtClean="0">
                <a:latin typeface="Arial" charset="0"/>
              </a:rPr>
              <a:pPr/>
              <a:t>20</a:t>
            </a:fld>
            <a:endParaRPr lang="en-GB" smtClean="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a:lstStyle/>
          <a:p>
            <a:endParaRPr lang="en-US">
              <a:ea typeface="ＭＳ Ｐゴシック" pitchFamily="-107" charset="-128"/>
              <a:cs typeface="ＭＳ Ｐゴシック" pitchFamily="-107" charset="-128"/>
            </a:endParaRPr>
          </a:p>
        </p:txBody>
      </p:sp>
      <p:sp>
        <p:nvSpPr>
          <p:cNvPr id="40964" name="Slide Number Placeholder 3"/>
          <p:cNvSpPr>
            <a:spLocks noGrp="1"/>
          </p:cNvSpPr>
          <p:nvPr>
            <p:ph type="sldNum" sz="quarter" idx="5"/>
          </p:nvPr>
        </p:nvSpPr>
        <p:spPr bwMode="auto">
          <a:noFill/>
          <a:ln>
            <a:miter lim="800000"/>
            <a:headEnd/>
            <a:tailEnd/>
          </a:ln>
        </p:spPr>
        <p:txBody>
          <a:bodyPr/>
          <a:lstStyle/>
          <a:p>
            <a:fld id="{7A5C6CAC-FAF9-5E41-8501-C904FA4DEACF}" type="slidenum">
              <a:rPr lang="en-US" smtClean="0"/>
              <a:pPr/>
              <a:t>21</a:t>
            </a:fld>
            <a:endParaRPr 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ＭＳ Ｐゴシック" charset="-128"/>
                <a:cs typeface="ＭＳ Ｐゴシック" charset="-128"/>
              </a:rPr>
              <a:t>We waste</a:t>
            </a:r>
            <a:r>
              <a:rPr lang="en-US" sz="1200" kern="1200" baseline="0" dirty="0" smtClean="0">
                <a:solidFill>
                  <a:schemeClr val="tx1"/>
                </a:solidFill>
                <a:latin typeface="+mn-lt"/>
                <a:ea typeface="ＭＳ Ｐゴシック" charset="-128"/>
                <a:cs typeface="ＭＳ Ｐゴシック" charset="-128"/>
              </a:rPr>
              <a:t> time and money in design when we succumb to </a:t>
            </a:r>
          </a:p>
          <a:p>
            <a:endParaRPr lang="en-US" sz="1200" kern="1200" baseline="0" dirty="0" smtClean="0">
              <a:solidFill>
                <a:schemeClr val="tx1"/>
              </a:solidFill>
              <a:latin typeface="+mn-lt"/>
              <a:ea typeface="ＭＳ Ｐゴシック" charset="-128"/>
              <a:cs typeface="ＭＳ Ｐゴシック" charset="-128"/>
            </a:endParaRPr>
          </a:p>
          <a:p>
            <a:pPr marL="0" marR="0" indent="0" algn="l" defTabSz="914400" rtl="0" eaLnBrk="0" fontAlgn="base" latinLnBrk="0" hangingPunct="0">
              <a:lnSpc>
                <a:spcPct val="100000"/>
              </a:lnSpc>
              <a:spcBef>
                <a:spcPct val="30000"/>
              </a:spcBef>
              <a:spcAft>
                <a:spcPct val="0"/>
              </a:spcAft>
              <a:buClrTx/>
              <a:buSzTx/>
              <a:buFontTx/>
              <a:buChar char="-"/>
              <a:tabLst/>
              <a:defRPr/>
            </a:pPr>
            <a:r>
              <a:rPr lang="en-US" sz="1200" kern="1200" dirty="0" smtClean="0">
                <a:solidFill>
                  <a:schemeClr val="tx1"/>
                </a:solidFill>
                <a:latin typeface="+mn-lt"/>
                <a:ea typeface="ＭＳ Ｐゴシック" charset="-128"/>
                <a:cs typeface="ＭＳ Ｐゴシック" charset="-128"/>
              </a:rPr>
              <a:t>overcomplicated design (example here),</a:t>
            </a:r>
            <a:r>
              <a:rPr lang="en-US" sz="1200" kern="1200" baseline="0" dirty="0" smtClean="0">
                <a:solidFill>
                  <a:schemeClr val="tx1"/>
                </a:solidFill>
                <a:latin typeface="+mn-lt"/>
                <a:ea typeface="ＭＳ Ｐゴシック" charset="-128"/>
                <a:cs typeface="ＭＳ Ｐゴシック" charset="-128"/>
              </a:rPr>
              <a:t> sometimes due to</a:t>
            </a:r>
            <a:r>
              <a:rPr lang="en-US" sz="1200" kern="1200" dirty="0" smtClean="0">
                <a:solidFill>
                  <a:schemeClr val="tx1"/>
                </a:solidFill>
                <a:latin typeface="+mn-lt"/>
                <a:ea typeface="ＭＳ Ｐゴシック" charset="-128"/>
                <a:cs typeface="ＭＳ Ｐゴシック" charset="-128"/>
              </a:rPr>
              <a:t> anticipating features that will never be required, desire to incorporate</a:t>
            </a:r>
            <a:r>
              <a:rPr lang="en-US" sz="1200" kern="1200" baseline="0" dirty="0" smtClean="0">
                <a:solidFill>
                  <a:schemeClr val="tx1"/>
                </a:solidFill>
                <a:latin typeface="+mn-lt"/>
                <a:ea typeface="ＭＳ Ｐゴシック" charset="-128"/>
                <a:cs typeface="ＭＳ Ｐゴシック" charset="-128"/>
              </a:rPr>
              <a:t> buzz words</a:t>
            </a:r>
            <a:r>
              <a:rPr lang="en-US" sz="1200" kern="1200" dirty="0" smtClean="0">
                <a:solidFill>
                  <a:schemeClr val="tx1"/>
                </a:solidFill>
                <a:latin typeface="+mn-lt"/>
                <a:ea typeface="ＭＳ Ｐゴシック" charset="-128"/>
                <a:cs typeface="ＭＳ Ｐゴシック" charset="-128"/>
              </a:rPr>
              <a:t> and sometimes due to not being</a:t>
            </a:r>
            <a:r>
              <a:rPr lang="en-US" sz="1200" kern="1200" baseline="0" dirty="0" smtClean="0">
                <a:solidFill>
                  <a:schemeClr val="tx1"/>
                </a:solidFill>
                <a:latin typeface="+mn-lt"/>
                <a:ea typeface="ＭＳ Ｐゴシック" charset="-128"/>
                <a:cs typeface="ＭＳ Ｐゴシック" charset="-128"/>
              </a:rPr>
              <a:t> disciplined enough in keeping things simple</a:t>
            </a:r>
            <a:endParaRPr lang="en-US" dirty="0" smtClean="0"/>
          </a:p>
          <a:p>
            <a:pPr>
              <a:buFontTx/>
              <a:buNone/>
            </a:pPr>
            <a:r>
              <a:rPr lang="en-US" sz="1200" kern="1200" baseline="0" dirty="0" smtClean="0">
                <a:solidFill>
                  <a:schemeClr val="tx1"/>
                </a:solidFill>
                <a:latin typeface="+mn-lt"/>
                <a:ea typeface="ＭＳ Ｐゴシック" charset="-128"/>
                <a:cs typeface="ＭＳ Ｐゴシック" charset="-128"/>
              </a:rPr>
              <a:t>- wishful thinking </a:t>
            </a:r>
            <a:r>
              <a:rPr lang="en-US" sz="1200" kern="1200" dirty="0" smtClean="0">
                <a:solidFill>
                  <a:schemeClr val="tx1"/>
                </a:solidFill>
                <a:latin typeface="+mn-lt"/>
                <a:ea typeface="ＭＳ Ｐゴシック" charset="-128"/>
                <a:cs typeface="ＭＳ Ｐゴシック" charset="-128"/>
              </a:rPr>
              <a:t> -&gt; design based on limited to no concrete evidence -&gt; rework</a:t>
            </a:r>
          </a:p>
          <a:p>
            <a:pPr>
              <a:buFontTx/>
              <a:buChar char="-"/>
            </a:pPr>
            <a:r>
              <a:rPr lang="en-US" sz="1200" kern="1200" dirty="0" smtClean="0">
                <a:solidFill>
                  <a:schemeClr val="tx1"/>
                </a:solidFill>
                <a:latin typeface="+mn-lt"/>
                <a:ea typeface="ＭＳ Ｐゴシック" charset="-128"/>
                <a:cs typeface="ＭＳ Ｐゴシック" charset="-128"/>
              </a:rPr>
              <a:t>closing off alternatives too early -&gt; rework</a:t>
            </a:r>
          </a:p>
          <a:p>
            <a:pPr>
              <a:buFontTx/>
              <a:buChar char="-"/>
            </a:pPr>
            <a:endParaRPr lang="en-US" sz="1200" kern="1200" dirty="0" smtClean="0">
              <a:solidFill>
                <a:schemeClr val="tx1"/>
              </a:solidFill>
              <a:latin typeface="+mn-lt"/>
              <a:ea typeface="ＭＳ Ｐゴシック" charset="-128"/>
              <a:cs typeface="ＭＳ Ｐゴシック" charset="-128"/>
            </a:endParaRPr>
          </a:p>
          <a:p>
            <a:pPr>
              <a:buFontTx/>
              <a:buNone/>
            </a:pPr>
            <a:r>
              <a:rPr lang="en-US" sz="1200" kern="1200" dirty="0" smtClean="0">
                <a:solidFill>
                  <a:schemeClr val="tx1"/>
                </a:solidFill>
                <a:latin typeface="+mn-lt"/>
                <a:ea typeface="ＭＳ Ｐゴシック" charset="-128"/>
                <a:cs typeface="ＭＳ Ｐゴシック" charset="-128"/>
              </a:rPr>
              <a:t>4</a:t>
            </a:r>
            <a:r>
              <a:rPr lang="en-US" sz="1200" kern="1200" baseline="0" dirty="0" smtClean="0">
                <a:solidFill>
                  <a:schemeClr val="tx1"/>
                </a:solidFill>
                <a:latin typeface="+mn-lt"/>
                <a:ea typeface="ＭＳ Ｐゴシック" charset="-128"/>
                <a:cs typeface="ＭＳ Ｐゴシック" charset="-128"/>
              </a:rPr>
              <a:t> layers of wrapping / unwrapping. ESB not required. Much faster deliver after it was removed.</a:t>
            </a:r>
            <a:endParaRPr lang="en-US" sz="1200" kern="1200" dirty="0" smtClean="0">
              <a:solidFill>
                <a:schemeClr val="tx1"/>
              </a:solidFill>
              <a:latin typeface="+mn-lt"/>
              <a:ea typeface="ＭＳ Ｐゴシック" charset="-128"/>
              <a:cs typeface="ＭＳ Ｐゴシック" charset="-128"/>
            </a:endParaRPr>
          </a:p>
        </p:txBody>
      </p:sp>
      <p:sp>
        <p:nvSpPr>
          <p:cNvPr id="4" name="Slide Number Placeholder 3"/>
          <p:cNvSpPr>
            <a:spLocks noGrp="1"/>
          </p:cNvSpPr>
          <p:nvPr>
            <p:ph type="sldNum" sz="quarter" idx="10"/>
          </p:nvPr>
        </p:nvSpPr>
        <p:spPr/>
        <p:txBody>
          <a:bodyPr/>
          <a:lstStyle/>
          <a:p>
            <a:fld id="{0EF63AEB-1EC9-C84A-9903-CDD6B9CC6ED3}" type="slidenum">
              <a:rPr lang="en-US" smtClean="0"/>
              <a:pPr/>
              <a:t>22</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ＭＳ Ｐゴシック" charset="-128"/>
                <a:cs typeface="ＭＳ Ｐゴシック" charset="-128"/>
              </a:rPr>
              <a:t>What does "effective" mean exactly?</a:t>
            </a:r>
          </a:p>
          <a:p>
            <a:endParaRPr lang="en-US" sz="1200" kern="1200" dirty="0" smtClean="0">
              <a:solidFill>
                <a:schemeClr val="tx1"/>
              </a:solidFill>
              <a:latin typeface="+mn-lt"/>
              <a:ea typeface="ＭＳ Ｐゴシック" charset="-128"/>
              <a:cs typeface="ＭＳ Ｐゴシック" charset="-128"/>
            </a:endParaRPr>
          </a:p>
          <a:p>
            <a:r>
              <a:rPr lang="en-US" sz="1200" kern="1200" dirty="0" smtClean="0">
                <a:solidFill>
                  <a:schemeClr val="tx1"/>
                </a:solidFill>
                <a:latin typeface="+mn-lt"/>
                <a:ea typeface="ＭＳ Ｐゴシック" charset="-128"/>
                <a:cs typeface="ＭＳ Ｐゴシック" charset="-128"/>
              </a:rPr>
              <a:t>"Effective" fundamentally comes down to a few things:</a:t>
            </a:r>
          </a:p>
          <a:p>
            <a:endParaRPr lang="en-US" sz="1200" kern="1200" dirty="0" smtClean="0">
              <a:solidFill>
                <a:schemeClr val="tx1"/>
              </a:solidFill>
              <a:latin typeface="+mn-lt"/>
              <a:ea typeface="ＭＳ Ｐゴシック" charset="-128"/>
              <a:cs typeface="ＭＳ Ｐゴシック" charset="-128"/>
            </a:endParaRPr>
          </a:p>
          <a:p>
            <a:r>
              <a:rPr lang="en-US" sz="1200" kern="1200" dirty="0" smtClean="0">
                <a:solidFill>
                  <a:schemeClr val="tx1"/>
                </a:solidFill>
                <a:latin typeface="+mn-lt"/>
                <a:ea typeface="ＭＳ Ｐゴシック" charset="-128"/>
                <a:cs typeface="ＭＳ Ｐゴシック" charset="-128"/>
              </a:rPr>
              <a:t>Higher productivity - start-to-end lead time, more delivered</a:t>
            </a:r>
            <a:r>
              <a:rPr lang="en-US" sz="1200" kern="1200" baseline="0" dirty="0" smtClean="0">
                <a:solidFill>
                  <a:schemeClr val="tx1"/>
                </a:solidFill>
                <a:latin typeface="+mn-lt"/>
                <a:ea typeface="ＭＳ Ｐゴシック" charset="-128"/>
                <a:cs typeface="ＭＳ Ｐゴシック" charset="-128"/>
              </a:rPr>
              <a:t> in less time</a:t>
            </a:r>
            <a:endParaRPr lang="en-US" sz="1200" kern="1200" dirty="0" smtClean="0">
              <a:solidFill>
                <a:schemeClr val="tx1"/>
              </a:solidFill>
              <a:latin typeface="+mn-lt"/>
              <a:ea typeface="ＭＳ Ｐゴシック" charset="-128"/>
              <a:cs typeface="ＭＳ Ｐゴシック" charset="-128"/>
            </a:endParaRPr>
          </a:p>
          <a:p>
            <a:r>
              <a:rPr lang="en-US" sz="1200" kern="1200" dirty="0" smtClean="0">
                <a:solidFill>
                  <a:schemeClr val="tx1"/>
                </a:solidFill>
                <a:latin typeface="+mn-lt"/>
                <a:ea typeface="ＭＳ Ｐゴシック" charset="-128"/>
                <a:cs typeface="ＭＳ Ｐゴシック" charset="-128"/>
              </a:rPr>
              <a:t>quality – external</a:t>
            </a:r>
            <a:r>
              <a:rPr lang="en-US" sz="1200" kern="1200" baseline="0" dirty="0" smtClean="0">
                <a:solidFill>
                  <a:schemeClr val="tx1"/>
                </a:solidFill>
                <a:latin typeface="+mn-lt"/>
                <a:ea typeface="ＭＳ Ｐゴシック" charset="-128"/>
                <a:cs typeface="ＭＳ Ｐゴシック" charset="-128"/>
              </a:rPr>
              <a:t> quality, </a:t>
            </a:r>
            <a:r>
              <a:rPr lang="en-US" sz="1200" kern="1200" dirty="0" smtClean="0">
                <a:solidFill>
                  <a:schemeClr val="tx1"/>
                </a:solidFill>
                <a:latin typeface="+mn-lt"/>
                <a:ea typeface="ＭＳ Ｐゴシック" charset="-128"/>
                <a:cs typeface="ＭＳ Ｐゴシック" charset="-128"/>
              </a:rPr>
              <a:t>meeting stakeholder outcomes (users, owners, maintainers)</a:t>
            </a:r>
          </a:p>
          <a:p>
            <a:r>
              <a:rPr lang="en-US" sz="1200" kern="1200" dirty="0" smtClean="0">
                <a:solidFill>
                  <a:schemeClr val="tx1"/>
                </a:solidFill>
                <a:latin typeface="+mn-lt"/>
                <a:ea typeface="ＭＳ Ｐゴシック" charset="-128"/>
                <a:cs typeface="ＭＳ Ｐゴシック" charset="-128"/>
              </a:rPr>
              <a:t>cost - by reducing effort</a:t>
            </a:r>
          </a:p>
          <a:p>
            <a:r>
              <a:rPr lang="en-US" sz="1200" kern="1200" dirty="0" smtClean="0">
                <a:solidFill>
                  <a:schemeClr val="tx1"/>
                </a:solidFill>
                <a:latin typeface="+mn-lt"/>
                <a:ea typeface="ＭＳ Ｐゴシック" charset="-128"/>
                <a:cs typeface="ＭＳ Ｐゴシック" charset="-128"/>
              </a:rPr>
              <a:t>morale - improved job satisfaction, that is, not interfering with work but supporting it</a:t>
            </a:r>
          </a:p>
          <a:p>
            <a:endParaRPr lang="en-US" sz="1200" kern="1200" dirty="0" smtClean="0">
              <a:solidFill>
                <a:schemeClr val="tx1"/>
              </a:solidFill>
              <a:latin typeface="+mn-lt"/>
              <a:ea typeface="ＭＳ Ｐゴシック" charset="-128"/>
              <a:cs typeface="ＭＳ Ｐゴシック" charset="-128"/>
            </a:endParaRPr>
          </a:p>
          <a:p>
            <a:r>
              <a:rPr lang="en-US" sz="1200" kern="1200" dirty="0" smtClean="0">
                <a:solidFill>
                  <a:schemeClr val="tx1"/>
                </a:solidFill>
                <a:latin typeface="+mn-lt"/>
                <a:ea typeface="ＭＳ Ｐゴシック" charset="-128"/>
                <a:cs typeface="ＭＳ Ｐゴシック" charset="-128"/>
              </a:rPr>
              <a:t>And we should think about this across multiple applications, that is, our application development system rather than any one particular application.</a:t>
            </a:r>
            <a:endParaRPr lang="en-US" dirty="0"/>
          </a:p>
        </p:txBody>
      </p:sp>
      <p:sp>
        <p:nvSpPr>
          <p:cNvPr id="4" name="Slide Number Placeholder 3"/>
          <p:cNvSpPr>
            <a:spLocks noGrp="1"/>
          </p:cNvSpPr>
          <p:nvPr>
            <p:ph type="sldNum" sz="quarter" idx="10"/>
          </p:nvPr>
        </p:nvSpPr>
        <p:spPr/>
        <p:txBody>
          <a:bodyPr/>
          <a:lstStyle/>
          <a:p>
            <a:fld id="{0EF63AEB-1EC9-C84A-9903-CDD6B9CC6ED3}"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a:lstStyle/>
          <a:p>
            <a:r>
              <a:rPr lang="en-US" dirty="0" smtClean="0">
                <a:ea typeface="ＭＳ Ｐゴシック" pitchFamily="-107" charset="-128"/>
                <a:cs typeface="ＭＳ Ｐゴシック" pitchFamily="-107" charset="-128"/>
              </a:rPr>
              <a:t>Not designing towards the same target – client</a:t>
            </a:r>
            <a:r>
              <a:rPr lang="en-US" baseline="0" dirty="0" smtClean="0">
                <a:ea typeface="ＭＳ Ｐゴシック" pitchFamily="-107" charset="-128"/>
                <a:cs typeface="ＭＳ Ｐゴシック" pitchFamily="-107" charset="-128"/>
              </a:rPr>
              <a:t> experience with horizontal layering. Different goals between teams/layers. </a:t>
            </a:r>
            <a:r>
              <a:rPr lang="en-US" baseline="0" dirty="0" err="1" smtClean="0">
                <a:ea typeface="ＭＳ Ｐゴシック" pitchFamily="-107" charset="-128"/>
                <a:cs typeface="ＭＳ Ｐゴシック" pitchFamily="-107" charset="-128"/>
              </a:rPr>
              <a:t>Ie</a:t>
            </a:r>
            <a:r>
              <a:rPr lang="en-US" baseline="0" dirty="0" smtClean="0">
                <a:ea typeface="ＭＳ Ｐゴシック" pitchFamily="-107" charset="-128"/>
                <a:cs typeface="ＭＳ Ｐゴシック" pitchFamily="-107" charset="-128"/>
              </a:rPr>
              <a:t>, build innovative user experience website with fast time to market, </a:t>
            </a:r>
            <a:r>
              <a:rPr lang="en-US" baseline="0" dirty="0" err="1" smtClean="0">
                <a:ea typeface="ＭＳ Ｐゴシック" pitchFamily="-107" charset="-128"/>
                <a:cs typeface="ＭＳ Ｐゴシック" pitchFamily="-107" charset="-128"/>
              </a:rPr>
              <a:t>vs</a:t>
            </a:r>
            <a:r>
              <a:rPr lang="en-US" baseline="0" dirty="0" smtClean="0">
                <a:ea typeface="ＭＳ Ｐゴシック" pitchFamily="-107" charset="-128"/>
                <a:cs typeface="ＭＳ Ｐゴシック" pitchFamily="-107" charset="-128"/>
              </a:rPr>
              <a:t> integration competency centre for mainframe integration, </a:t>
            </a:r>
            <a:r>
              <a:rPr lang="en-US" baseline="0" dirty="0" err="1" smtClean="0">
                <a:ea typeface="ＭＳ Ｐゴシック" pitchFamily="-107" charset="-128"/>
                <a:cs typeface="ＭＳ Ｐゴシック" pitchFamily="-107" charset="-128"/>
              </a:rPr>
              <a:t>vs</a:t>
            </a:r>
            <a:r>
              <a:rPr lang="en-US" baseline="0" dirty="0" smtClean="0">
                <a:ea typeface="ＭＳ Ｐゴシック" pitchFamily="-107" charset="-128"/>
                <a:cs typeface="ＭＳ Ｐゴシック" pitchFamily="-107" charset="-128"/>
              </a:rPr>
              <a:t> mainframe product </a:t>
            </a:r>
            <a:r>
              <a:rPr lang="en-US" baseline="0" dirty="0" err="1" smtClean="0">
                <a:ea typeface="ＭＳ Ｐゴシック" pitchFamily="-107" charset="-128"/>
                <a:cs typeface="ＭＳ Ｐゴシック" pitchFamily="-107" charset="-128"/>
              </a:rPr>
              <a:t>customisation</a:t>
            </a:r>
            <a:endParaRPr lang="en-US" dirty="0" smtClean="0">
              <a:ea typeface="ＭＳ Ｐゴシック" pitchFamily="-107" charset="-128"/>
              <a:cs typeface="ＭＳ Ｐゴシック" pitchFamily="-107" charset="-128"/>
            </a:endParaRPr>
          </a:p>
          <a:p>
            <a:endParaRPr lang="en-US" sz="1200" kern="1200" dirty="0" smtClean="0">
              <a:solidFill>
                <a:schemeClr val="tx1"/>
              </a:solidFill>
              <a:latin typeface="+mn-lt"/>
              <a:ea typeface="ＭＳ Ｐゴシック" charset="-128"/>
              <a:cs typeface="ＭＳ Ｐゴシック" charset="-128"/>
            </a:endParaRPr>
          </a:p>
          <a:p>
            <a:r>
              <a:rPr lang="en-US" sz="1200" kern="1200" dirty="0" smtClean="0">
                <a:solidFill>
                  <a:schemeClr val="tx1"/>
                </a:solidFill>
                <a:latin typeface="+mn-lt"/>
                <a:ea typeface="ＭＳ Ｐゴシック" charset="-128"/>
                <a:cs typeface="ＭＳ Ｐゴシック" charset="-128"/>
              </a:rPr>
              <a:t>We use this diagram to show the problems with requirements but the same phenomenon occur with designs.  The</a:t>
            </a:r>
            <a:r>
              <a:rPr lang="en-US" sz="1200" kern="1200" baseline="0" dirty="0" smtClean="0">
                <a:solidFill>
                  <a:schemeClr val="tx1"/>
                </a:solidFill>
                <a:latin typeface="+mn-lt"/>
                <a:ea typeface="ＭＳ Ｐゴシック" charset="-128"/>
                <a:cs typeface="ＭＳ Ｐゴシック" charset="-128"/>
              </a:rPr>
              <a:t> design context does not survive the application development life cycle -&gt; inconsistent design vision -&gt; confusion and wasted time and money</a:t>
            </a:r>
            <a:endParaRPr lang="en-US" sz="1200" kern="1200" dirty="0" smtClean="0">
              <a:solidFill>
                <a:schemeClr val="tx1"/>
              </a:solidFill>
              <a:latin typeface="+mn-lt"/>
              <a:ea typeface="ＭＳ Ｐゴシック" charset="-128"/>
              <a:cs typeface="ＭＳ Ｐゴシック" charset="-128"/>
            </a:endParaRPr>
          </a:p>
          <a:p>
            <a:endParaRPr lang="en-US" sz="1200" kern="1200" dirty="0" smtClean="0">
              <a:solidFill>
                <a:schemeClr val="tx1"/>
              </a:solidFill>
              <a:latin typeface="+mn-lt"/>
              <a:ea typeface="ＭＳ Ｐゴシック" charset="-128"/>
              <a:cs typeface="ＭＳ Ｐゴシック" charset="-128"/>
            </a:endParaRPr>
          </a:p>
          <a:p>
            <a:r>
              <a:rPr lang="en-US" sz="1200" kern="1200" dirty="0" smtClean="0">
                <a:solidFill>
                  <a:schemeClr val="tx1"/>
                </a:solidFill>
                <a:latin typeface="+mn-lt"/>
                <a:ea typeface="ＭＳ Ｐゴシック" charset="-128"/>
                <a:cs typeface="ＭＳ Ｐゴシック" charset="-128"/>
              </a:rPr>
              <a:t>Also</a:t>
            </a:r>
            <a:r>
              <a:rPr lang="en-US" sz="1200" kern="1200" baseline="0" dirty="0" smtClean="0">
                <a:solidFill>
                  <a:schemeClr val="tx1"/>
                </a:solidFill>
                <a:latin typeface="+mn-lt"/>
                <a:ea typeface="ＭＳ Ｐゴシック" charset="-128"/>
                <a:cs typeface="ＭＳ Ｐゴシック" charset="-128"/>
              </a:rPr>
              <a:t> designs may </a:t>
            </a:r>
            <a:r>
              <a:rPr lang="en-US" sz="1200" kern="1200" dirty="0" smtClean="0">
                <a:solidFill>
                  <a:schemeClr val="tx1"/>
                </a:solidFill>
                <a:latin typeface="+mn-lt"/>
                <a:ea typeface="ＭＳ Ｐゴシック" charset="-128"/>
                <a:cs typeface="ＭＳ Ｐゴシック" charset="-128"/>
              </a:rPr>
              <a:t>not consider operational issues (maintenance, scalability, reliability, supportability, etc.) because that expertise is</a:t>
            </a:r>
            <a:r>
              <a:rPr lang="en-US" sz="1200" kern="1200" baseline="0" dirty="0" smtClean="0">
                <a:solidFill>
                  <a:schemeClr val="tx1"/>
                </a:solidFill>
                <a:latin typeface="+mn-lt"/>
                <a:ea typeface="ＭＳ Ｐゴシック" charset="-128"/>
                <a:cs typeface="ＭＳ Ｐゴシック" charset="-128"/>
              </a:rPr>
              <a:t> not involved in the discussion at all.</a:t>
            </a:r>
            <a:endParaRPr lang="en-US" dirty="0" smtClean="0">
              <a:ea typeface="ＭＳ Ｐゴシック" pitchFamily="-107" charset="-128"/>
              <a:cs typeface="ＭＳ Ｐゴシック" pitchFamily="-107" charset="-128"/>
            </a:endParaRPr>
          </a:p>
        </p:txBody>
      </p:sp>
      <p:sp>
        <p:nvSpPr>
          <p:cNvPr id="44036" name="Slide Number Placeholder 3"/>
          <p:cNvSpPr>
            <a:spLocks noGrp="1"/>
          </p:cNvSpPr>
          <p:nvPr>
            <p:ph type="sldNum" sz="quarter" idx="5"/>
          </p:nvPr>
        </p:nvSpPr>
        <p:spPr bwMode="auto">
          <a:noFill/>
          <a:ln>
            <a:miter lim="800000"/>
            <a:headEnd/>
            <a:tailEnd/>
          </a:ln>
        </p:spPr>
        <p:txBody>
          <a:bodyPr/>
          <a:lstStyle/>
          <a:p>
            <a:fld id="{9736571E-12EF-8843-BCE4-AFB934BEFDA7}" type="slidenum">
              <a:rPr lang="en-US" smtClean="0"/>
              <a:pPr/>
              <a:t>23</a:t>
            </a:fld>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Low</a:t>
            </a:r>
            <a:r>
              <a:rPr lang="en-US" baseline="0" dirty="0" smtClean="0"/>
              <a:t> cost exploration of alternatives, people don’t get bogged down in how the diagram looks, get group of people to discuss, take photo to make more permanent record if useful</a:t>
            </a:r>
            <a:endParaRPr lang="en-US" dirty="0"/>
          </a:p>
        </p:txBody>
      </p:sp>
      <p:sp>
        <p:nvSpPr>
          <p:cNvPr id="4" name="Slide Number Placeholder 3"/>
          <p:cNvSpPr>
            <a:spLocks noGrp="1"/>
          </p:cNvSpPr>
          <p:nvPr>
            <p:ph type="sldNum" sz="quarter" idx="10"/>
          </p:nvPr>
        </p:nvSpPr>
        <p:spPr/>
        <p:txBody>
          <a:bodyPr/>
          <a:lstStyle/>
          <a:p>
            <a:fld id="{0EF63AEB-1EC9-C84A-9903-CDD6B9CC6ED3}" type="slidenum">
              <a:rPr lang="en-US" smtClean="0"/>
              <a:pPr/>
              <a:t>25</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Evolutionary design, hands</a:t>
            </a:r>
            <a:r>
              <a:rPr lang="en-US" baseline="0" dirty="0" smtClean="0"/>
              <a:t> on code and </a:t>
            </a:r>
            <a:r>
              <a:rPr lang="en-US" baseline="0" dirty="0" err="1" smtClean="0"/>
              <a:t>refactoring</a:t>
            </a:r>
            <a:r>
              <a:rPr lang="en-US" baseline="0" dirty="0" smtClean="0"/>
              <a:t>. Do spikes on your architecture and integration points to work out if architecture ideas are any good in reality. Is there too many layers / wasted time? Will X and Y really work together?</a:t>
            </a:r>
            <a:endParaRPr lang="en-US" dirty="0"/>
          </a:p>
        </p:txBody>
      </p:sp>
      <p:sp>
        <p:nvSpPr>
          <p:cNvPr id="4" name="Slide Number Placeholder 3"/>
          <p:cNvSpPr>
            <a:spLocks noGrp="1"/>
          </p:cNvSpPr>
          <p:nvPr>
            <p:ph type="sldNum" sz="quarter" idx="10"/>
          </p:nvPr>
        </p:nvSpPr>
        <p:spPr/>
        <p:txBody>
          <a:bodyPr/>
          <a:lstStyle/>
          <a:p>
            <a:fld id="{0EF63AEB-1EC9-C84A-9903-CDD6B9CC6ED3}" type="slidenum">
              <a:rPr lang="en-US" smtClean="0"/>
              <a:pPr/>
              <a:t>26</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More</a:t>
            </a:r>
            <a:r>
              <a:rPr lang="en-US" baseline="0" dirty="0" smtClean="0"/>
              <a:t> enduring documentation on the </a:t>
            </a:r>
            <a:r>
              <a:rPr lang="en-US" baseline="0" dirty="0" err="1" smtClean="0"/>
              <a:t>wiki</a:t>
            </a:r>
            <a:r>
              <a:rPr lang="en-US" baseline="0" dirty="0" smtClean="0"/>
              <a:t>. Great to being kept up to date by team.</a:t>
            </a:r>
            <a:endParaRPr lang="en-US" dirty="0"/>
          </a:p>
        </p:txBody>
      </p:sp>
      <p:sp>
        <p:nvSpPr>
          <p:cNvPr id="4" name="Slide Number Placeholder 3"/>
          <p:cNvSpPr>
            <a:spLocks noGrp="1"/>
          </p:cNvSpPr>
          <p:nvPr>
            <p:ph type="sldNum" sz="quarter" idx="10"/>
          </p:nvPr>
        </p:nvSpPr>
        <p:spPr/>
        <p:txBody>
          <a:bodyPr/>
          <a:lstStyle/>
          <a:p>
            <a:fld id="{0EF63AEB-1EC9-C84A-9903-CDD6B9CC6ED3}" type="slidenum">
              <a:rPr lang="en-US" smtClean="0"/>
              <a:pPr/>
              <a:t>27</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p:cNvSpPr>
          <p:nvPr>
            <p:ph type="sldImg"/>
          </p:nvPr>
        </p:nvSpPr>
        <p:spPr bwMode="auto">
          <a:noFill/>
          <a:ln>
            <a:solidFill>
              <a:srgbClr val="000000"/>
            </a:solidFill>
            <a:miter lim="800000"/>
            <a:headEnd/>
            <a:tailEnd/>
          </a:ln>
        </p:spPr>
      </p:sp>
      <p:sp>
        <p:nvSpPr>
          <p:cNvPr id="50179" name="Notes Placeholder 2"/>
          <p:cNvSpPr>
            <a:spLocks noGrp="1"/>
          </p:cNvSpPr>
          <p:nvPr>
            <p:ph type="body" idx="1"/>
          </p:nvPr>
        </p:nvSpPr>
        <p:spPr bwMode="auto">
          <a:noFill/>
        </p:spPr>
        <p:txBody>
          <a:bodyPr/>
          <a:lstStyle/>
          <a:p>
            <a:endParaRPr lang="en-US">
              <a:ea typeface="ＭＳ Ｐゴシック" pitchFamily="-107" charset="-128"/>
              <a:cs typeface="ＭＳ Ｐゴシック" pitchFamily="-107" charset="-128"/>
            </a:endParaRPr>
          </a:p>
        </p:txBody>
      </p:sp>
      <p:sp>
        <p:nvSpPr>
          <p:cNvPr id="50180" name="Slide Number Placeholder 3"/>
          <p:cNvSpPr>
            <a:spLocks noGrp="1"/>
          </p:cNvSpPr>
          <p:nvPr>
            <p:ph type="sldNum" sz="quarter" idx="5"/>
          </p:nvPr>
        </p:nvSpPr>
        <p:spPr bwMode="auto">
          <a:noFill/>
          <a:ln>
            <a:miter lim="800000"/>
            <a:headEnd/>
            <a:tailEnd/>
          </a:ln>
        </p:spPr>
        <p:txBody>
          <a:bodyPr/>
          <a:lstStyle/>
          <a:p>
            <a:fld id="{3F53A718-D73E-7F41-AF54-28A3938BF7D9}" type="slidenum">
              <a:rPr lang="en-US" smtClean="0"/>
              <a:pPr/>
              <a:t>28</a:t>
            </a:fld>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ＭＳ Ｐゴシック" charset="-128"/>
                <a:cs typeface="ＭＳ Ｐゴシック" charset="-128"/>
              </a:rPr>
              <a:t>Regression testing costs too much and takes too long -&gt; insufficient testing</a:t>
            </a:r>
          </a:p>
          <a:p>
            <a:r>
              <a:rPr lang="en-US" sz="1200" kern="1200" dirty="0" smtClean="0">
                <a:solidFill>
                  <a:schemeClr val="tx1"/>
                </a:solidFill>
                <a:latin typeface="+mn-lt"/>
                <a:ea typeface="ＭＳ Ｐゴシック" charset="-128"/>
                <a:cs typeface="ＭＳ Ｐゴシック" charset="-128"/>
              </a:rPr>
              <a:t>Environment</a:t>
            </a:r>
            <a:r>
              <a:rPr lang="en-US" sz="1200" kern="1200" baseline="0" dirty="0" smtClean="0">
                <a:solidFill>
                  <a:schemeClr val="tx1"/>
                </a:solidFill>
                <a:latin typeface="+mn-lt"/>
                <a:ea typeface="ＭＳ Ｐゴシック" charset="-128"/>
                <a:cs typeface="ＭＳ Ｐゴシック" charset="-128"/>
              </a:rPr>
              <a:t> setup usually is a large portion of this.</a:t>
            </a:r>
          </a:p>
          <a:p>
            <a:r>
              <a:rPr lang="en-US" sz="1200" kern="1200" baseline="0" dirty="0" smtClean="0">
                <a:solidFill>
                  <a:schemeClr val="tx1"/>
                </a:solidFill>
                <a:latin typeface="+mn-lt"/>
                <a:ea typeface="ＭＳ Ｐゴシック" charset="-128"/>
                <a:cs typeface="ＭＳ Ｐゴシック" charset="-128"/>
              </a:rPr>
              <a:t>Client where small change 2 days dev takes 3-6 months to reach production due to </a:t>
            </a:r>
            <a:r>
              <a:rPr lang="en-US" sz="1200" kern="1200" baseline="0" dirty="0" err="1" smtClean="0">
                <a:solidFill>
                  <a:schemeClr val="tx1"/>
                </a:solidFill>
                <a:latin typeface="+mn-lt"/>
                <a:ea typeface="ＭＳ Ｐゴシック" charset="-128"/>
                <a:cs typeface="ＭＳ Ｐゴシック" charset="-128"/>
              </a:rPr>
              <a:t>env</a:t>
            </a:r>
            <a:r>
              <a:rPr lang="en-US" sz="1200" kern="1200" baseline="0" dirty="0" smtClean="0">
                <a:solidFill>
                  <a:schemeClr val="tx1"/>
                </a:solidFill>
                <a:latin typeface="+mn-lt"/>
                <a:ea typeface="ＭＳ Ｐゴシック" charset="-128"/>
                <a:cs typeface="ＭＳ Ｐゴシック" charset="-128"/>
              </a:rPr>
              <a:t> problems, and full manual regression test taking 2 weeks by 2 testers required.</a:t>
            </a:r>
            <a:endParaRPr lang="en-US" dirty="0"/>
          </a:p>
        </p:txBody>
      </p:sp>
      <p:sp>
        <p:nvSpPr>
          <p:cNvPr id="4" name="Slide Number Placeholder 3"/>
          <p:cNvSpPr>
            <a:spLocks noGrp="1"/>
          </p:cNvSpPr>
          <p:nvPr>
            <p:ph type="sldNum" sz="quarter" idx="10"/>
          </p:nvPr>
        </p:nvSpPr>
        <p:spPr/>
        <p:txBody>
          <a:bodyPr/>
          <a:lstStyle/>
          <a:p>
            <a:fld id="{0EF63AEB-1EC9-C84A-9903-CDD6B9CC6ED3}" type="slidenum">
              <a:rPr lang="en-US" smtClean="0"/>
              <a:pPr/>
              <a:t>29</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Advantages</a:t>
            </a:r>
            <a:r>
              <a:rPr lang="en-US" baseline="0" dirty="0" smtClean="0"/>
              <a:t> of </a:t>
            </a:r>
            <a:r>
              <a:rPr lang="en-US" baseline="0" dirty="0" err="1" smtClean="0"/>
              <a:t>Nunit</a:t>
            </a:r>
            <a:r>
              <a:rPr lang="en-US" baseline="0" dirty="0" smtClean="0"/>
              <a:t> such as can run on build server without license, it’s fast, active development, </a:t>
            </a:r>
            <a:r>
              <a:rPr lang="en-US" baseline="0" dirty="0" err="1" smtClean="0"/>
              <a:t>defacto</a:t>
            </a:r>
            <a:r>
              <a:rPr lang="en-US" baseline="0" dirty="0" smtClean="0"/>
              <a:t> standard, </a:t>
            </a:r>
            <a:r>
              <a:rPr lang="en-US" baseline="0" dirty="0" err="1" smtClean="0"/>
              <a:t>ide</a:t>
            </a:r>
            <a:r>
              <a:rPr lang="en-US" baseline="0" dirty="0" smtClean="0"/>
              <a:t> integration with </a:t>
            </a:r>
            <a:r>
              <a:rPr lang="en-US" baseline="0" dirty="0" err="1" smtClean="0"/>
              <a:t>resharper</a:t>
            </a:r>
            <a:r>
              <a:rPr lang="en-US" baseline="0" dirty="0" smtClean="0"/>
              <a:t> etc</a:t>
            </a:r>
            <a:endParaRPr lang="en-US" dirty="0"/>
          </a:p>
        </p:txBody>
      </p:sp>
      <p:sp>
        <p:nvSpPr>
          <p:cNvPr id="4" name="Slide Number Placeholder 3"/>
          <p:cNvSpPr>
            <a:spLocks noGrp="1"/>
          </p:cNvSpPr>
          <p:nvPr>
            <p:ph type="sldNum" sz="quarter" idx="10"/>
          </p:nvPr>
        </p:nvSpPr>
        <p:spPr/>
        <p:txBody>
          <a:bodyPr/>
          <a:lstStyle/>
          <a:p>
            <a:fld id="{0EF63AEB-1EC9-C84A-9903-CDD6B9CC6ED3}" type="slidenum">
              <a:rPr lang="en-US" smtClean="0"/>
              <a:pPr/>
              <a:t>32</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Automation</a:t>
            </a:r>
            <a:r>
              <a:rPr lang="en-US" baseline="0" dirty="0" smtClean="0"/>
              <a:t> assisted testing with Selenium IDE.. But this is just the start. Scalable testing using C# and Selenium RC to send acceptance tests out to farm of test servers. Multi-browser compatibility testing. Page model in C# for abstraction from GUI changes. Other options such as </a:t>
            </a:r>
            <a:r>
              <a:rPr lang="en-US" baseline="0" dirty="0" err="1" smtClean="0"/>
              <a:t>Watir</a:t>
            </a:r>
            <a:r>
              <a:rPr lang="en-US" baseline="0" dirty="0" smtClean="0"/>
              <a:t> etc. </a:t>
            </a:r>
            <a:endParaRPr lang="en-US" dirty="0"/>
          </a:p>
        </p:txBody>
      </p:sp>
      <p:sp>
        <p:nvSpPr>
          <p:cNvPr id="4" name="Slide Number Placeholder 3"/>
          <p:cNvSpPr>
            <a:spLocks noGrp="1"/>
          </p:cNvSpPr>
          <p:nvPr>
            <p:ph type="sldNum" sz="quarter" idx="10"/>
          </p:nvPr>
        </p:nvSpPr>
        <p:spPr/>
        <p:txBody>
          <a:bodyPr/>
          <a:lstStyle/>
          <a:p>
            <a:fld id="{0EF63AEB-1EC9-C84A-9903-CDD6B9CC6ED3}" type="slidenum">
              <a:rPr lang="en-US" smtClean="0"/>
              <a:pPr/>
              <a:t>33</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Concordion</a:t>
            </a:r>
            <a:r>
              <a:rPr lang="en-US" dirty="0" smtClean="0"/>
              <a:t> handy</a:t>
            </a:r>
            <a:r>
              <a:rPr lang="en-US" baseline="0" dirty="0" smtClean="0"/>
              <a:t> if your business is really involved and happy to write test cases, or some document format that you require, but you want to make executable.</a:t>
            </a:r>
            <a:endParaRPr lang="en-US" dirty="0"/>
          </a:p>
        </p:txBody>
      </p:sp>
      <p:sp>
        <p:nvSpPr>
          <p:cNvPr id="4" name="Slide Number Placeholder 3"/>
          <p:cNvSpPr>
            <a:spLocks noGrp="1"/>
          </p:cNvSpPr>
          <p:nvPr>
            <p:ph type="sldNum" sz="quarter" idx="10"/>
          </p:nvPr>
        </p:nvSpPr>
        <p:spPr/>
        <p:txBody>
          <a:bodyPr/>
          <a:lstStyle/>
          <a:p>
            <a:fld id="{0EF63AEB-1EC9-C84A-9903-CDD6B9CC6ED3}" type="slidenum">
              <a:rPr lang="en-US" smtClean="0"/>
              <a:pPr/>
              <a:t>34</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Co-location of testers &amp; developers. Saves time</a:t>
            </a:r>
            <a:r>
              <a:rPr lang="en-US" baseline="0" dirty="0" smtClean="0"/>
              <a:t> and increased quality. Tester working on stories in current iteration, just grabs dev sitting near by to show them problem, they quickly resolve. No need to log in bug tracking system etc.</a:t>
            </a:r>
            <a:endParaRPr lang="en-US" dirty="0"/>
          </a:p>
        </p:txBody>
      </p:sp>
      <p:sp>
        <p:nvSpPr>
          <p:cNvPr id="4" name="Slide Number Placeholder 3"/>
          <p:cNvSpPr>
            <a:spLocks noGrp="1"/>
          </p:cNvSpPr>
          <p:nvPr>
            <p:ph type="sldNum" sz="quarter" idx="10"/>
          </p:nvPr>
        </p:nvSpPr>
        <p:spPr/>
        <p:txBody>
          <a:bodyPr/>
          <a:lstStyle/>
          <a:p>
            <a:fld id="{0EF63AEB-1EC9-C84A-9903-CDD6B9CC6ED3}" type="slidenum">
              <a:rPr lang="en-US" smtClean="0"/>
              <a:pPr/>
              <a:t>35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If we accept the goal and we accept</a:t>
            </a:r>
            <a:r>
              <a:rPr lang="en-US" baseline="0" dirty="0" smtClean="0"/>
              <a:t> our definition of effective, then these are the types of questions we should be asking when we look at each concept in ALM.</a:t>
            </a:r>
          </a:p>
          <a:p>
            <a:endParaRPr lang="en-US" baseline="0" dirty="0" smtClean="0"/>
          </a:p>
          <a:p>
            <a:r>
              <a:rPr lang="en-US" sz="1200" kern="1200" dirty="0" smtClean="0">
                <a:solidFill>
                  <a:schemeClr val="tx1"/>
                </a:solidFill>
                <a:latin typeface="+mn-lt"/>
                <a:ea typeface="ＭＳ Ｐゴシック" charset="-128"/>
                <a:cs typeface="ＭＳ Ｐゴシック" charset="-128"/>
              </a:rPr>
              <a:t>Let's walk our way through an application lifecycle and try this... What we’re going to do is look at a stage of in</a:t>
            </a:r>
            <a:r>
              <a:rPr lang="en-US" sz="1200" kern="1200" baseline="0" dirty="0" smtClean="0">
                <a:solidFill>
                  <a:schemeClr val="tx1"/>
                </a:solidFill>
                <a:latin typeface="+mn-lt"/>
                <a:ea typeface="ＭＳ Ｐゴシック" charset="-128"/>
                <a:cs typeface="ＭＳ Ｐゴシック" charset="-128"/>
              </a:rPr>
              <a:t> an application life cycle, think about the typical major problems in that area, use that to determine criteria to assess the effectiveness of an ALM environment to address those problems, and then describe how we would solve this problem today.</a:t>
            </a:r>
            <a:endParaRPr lang="en-US" baseline="0" dirty="0" smtClean="0"/>
          </a:p>
        </p:txBody>
      </p:sp>
      <p:sp>
        <p:nvSpPr>
          <p:cNvPr id="4" name="Slide Number Placeholder 3"/>
          <p:cNvSpPr>
            <a:spLocks noGrp="1"/>
          </p:cNvSpPr>
          <p:nvPr>
            <p:ph type="sldNum" sz="quarter" idx="10"/>
          </p:nvPr>
        </p:nvSpPr>
        <p:spPr/>
        <p:txBody>
          <a:bodyPr/>
          <a:lstStyle/>
          <a:p>
            <a:fld id="{0EF63AEB-1EC9-C84A-9903-CDD6B9CC6ED3}" type="slidenum">
              <a:rPr lang="en-US" smtClean="0"/>
              <a:pPr/>
              <a:t>4</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Developer and tester sandbox for major productivity improvements</a:t>
            </a:r>
            <a:endParaRPr lang="en-US" dirty="0"/>
          </a:p>
        </p:txBody>
      </p:sp>
      <p:sp>
        <p:nvSpPr>
          <p:cNvPr id="4" name="Slide Number Placeholder 3"/>
          <p:cNvSpPr>
            <a:spLocks noGrp="1"/>
          </p:cNvSpPr>
          <p:nvPr>
            <p:ph type="sldNum" sz="quarter" idx="10"/>
          </p:nvPr>
        </p:nvSpPr>
        <p:spPr/>
        <p:txBody>
          <a:bodyPr/>
          <a:lstStyle/>
          <a:p>
            <a:fld id="{0EF63AEB-1EC9-C84A-9903-CDD6B9CC6ED3}" type="slidenum">
              <a:rPr lang="en-US" smtClean="0"/>
              <a:pPr/>
              <a:t>36</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Environments in increasing order of closeness to production,</a:t>
            </a:r>
            <a:r>
              <a:rPr lang="en-US" baseline="0" dirty="0" smtClean="0"/>
              <a:t> and tests which are capable of working on all environments</a:t>
            </a:r>
            <a:endParaRPr lang="en-US" dirty="0"/>
          </a:p>
        </p:txBody>
      </p:sp>
      <p:sp>
        <p:nvSpPr>
          <p:cNvPr id="4" name="Slide Number Placeholder 3"/>
          <p:cNvSpPr>
            <a:spLocks noGrp="1"/>
          </p:cNvSpPr>
          <p:nvPr>
            <p:ph type="sldNum" sz="quarter" idx="10"/>
          </p:nvPr>
        </p:nvSpPr>
        <p:spPr/>
        <p:txBody>
          <a:bodyPr/>
          <a:lstStyle/>
          <a:p>
            <a:fld id="{0EF63AEB-1EC9-C84A-9903-CDD6B9CC6ED3}" type="slidenum">
              <a:rPr lang="en-US" smtClean="0"/>
              <a:pPr/>
              <a:t>37</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a:lstStyle/>
          <a:p>
            <a:endParaRPr lang="en-US">
              <a:ea typeface="ＭＳ Ｐゴシック" pitchFamily="-107" charset="-128"/>
              <a:cs typeface="ＭＳ Ｐゴシック" pitchFamily="-107" charset="-128"/>
            </a:endParaRPr>
          </a:p>
        </p:txBody>
      </p:sp>
      <p:sp>
        <p:nvSpPr>
          <p:cNvPr id="60420" name="Slide Number Placeholder 3"/>
          <p:cNvSpPr>
            <a:spLocks noGrp="1"/>
          </p:cNvSpPr>
          <p:nvPr>
            <p:ph type="sldNum" sz="quarter" idx="5"/>
          </p:nvPr>
        </p:nvSpPr>
        <p:spPr bwMode="auto">
          <a:noFill/>
          <a:ln>
            <a:miter lim="800000"/>
            <a:headEnd/>
            <a:tailEnd/>
          </a:ln>
        </p:spPr>
        <p:txBody>
          <a:bodyPr/>
          <a:lstStyle/>
          <a:p>
            <a:fld id="{CC84592B-508A-0145-A98A-F8D02A57948D}" type="slidenum">
              <a:rPr lang="en-US" smtClean="0"/>
              <a:pPr/>
              <a:t>38</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NRake</a:t>
            </a:r>
            <a:r>
              <a:rPr lang="en-US" baseline="0" dirty="0" smtClean="0"/>
              <a:t> on </a:t>
            </a:r>
            <a:r>
              <a:rPr lang="en-US" baseline="0" dirty="0" err="1" smtClean="0"/>
              <a:t>GitHub</a:t>
            </a:r>
            <a:r>
              <a:rPr lang="en-US" baseline="0" dirty="0" smtClean="0"/>
              <a:t>! Much more powerful than XML based builds. </a:t>
            </a:r>
            <a:r>
              <a:rPr lang="en-US" baseline="0" dirty="0" err="1" smtClean="0"/>
              <a:t>Powershell</a:t>
            </a:r>
            <a:r>
              <a:rPr lang="en-US" baseline="0" dirty="0" smtClean="0"/>
              <a:t> </a:t>
            </a:r>
            <a:r>
              <a:rPr lang="en-US" baseline="0" dirty="0" err="1" smtClean="0"/>
              <a:t>pSake</a:t>
            </a:r>
            <a:r>
              <a:rPr lang="en-US" baseline="0" dirty="0" smtClean="0"/>
              <a:t> still a bit immature.</a:t>
            </a:r>
            <a:endParaRPr lang="en-US" dirty="0"/>
          </a:p>
        </p:txBody>
      </p:sp>
      <p:sp>
        <p:nvSpPr>
          <p:cNvPr id="4" name="Slide Number Placeholder 3"/>
          <p:cNvSpPr>
            <a:spLocks noGrp="1"/>
          </p:cNvSpPr>
          <p:nvPr>
            <p:ph type="sldNum" sz="quarter" idx="10"/>
          </p:nvPr>
        </p:nvSpPr>
        <p:spPr/>
        <p:txBody>
          <a:bodyPr/>
          <a:lstStyle/>
          <a:p>
            <a:fld id="{0EF63AEB-1EC9-C84A-9903-CDD6B9CC6ED3}" type="slidenum">
              <a:rPr lang="en-US" smtClean="0"/>
              <a:pPr/>
              <a:t>41</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Local build on dev workstation.</a:t>
            </a:r>
            <a:r>
              <a:rPr lang="en-US" baseline="0" dirty="0" smtClean="0"/>
              <a:t> Red green batch file trick for visible feedback (see my </a:t>
            </a:r>
            <a:r>
              <a:rPr lang="en-US" baseline="0" dirty="0" err="1" smtClean="0"/>
              <a:t>blog</a:t>
            </a:r>
            <a:r>
              <a:rPr lang="en-US" baseline="0" dirty="0" smtClean="0"/>
              <a:t> for batch file trick).</a:t>
            </a:r>
            <a:endParaRPr lang="en-US" dirty="0"/>
          </a:p>
        </p:txBody>
      </p:sp>
      <p:sp>
        <p:nvSpPr>
          <p:cNvPr id="4" name="Slide Number Placeholder 3"/>
          <p:cNvSpPr>
            <a:spLocks noGrp="1"/>
          </p:cNvSpPr>
          <p:nvPr>
            <p:ph type="sldNum" sz="quarter" idx="10"/>
          </p:nvPr>
        </p:nvSpPr>
        <p:spPr/>
        <p:txBody>
          <a:bodyPr/>
          <a:lstStyle/>
          <a:p>
            <a:fld id="{0EF63AEB-1EC9-C84A-9903-CDD6B9CC6ED3}" type="slidenum">
              <a:rPr lang="en-US" smtClean="0"/>
              <a:pPr/>
              <a:t>42</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p:cNvSpPr>
          <p:nvPr>
            <p:ph type="sldImg"/>
          </p:nvPr>
        </p:nvSpPr>
        <p:spPr bwMode="auto">
          <a:noFill/>
          <a:ln>
            <a:solidFill>
              <a:srgbClr val="000000"/>
            </a:solidFill>
            <a:miter lim="800000"/>
            <a:headEnd/>
            <a:tailEnd/>
          </a:ln>
        </p:spPr>
      </p:sp>
      <p:sp>
        <p:nvSpPr>
          <p:cNvPr id="66563" name="Notes Placeholder 2"/>
          <p:cNvSpPr>
            <a:spLocks noGrp="1"/>
          </p:cNvSpPr>
          <p:nvPr>
            <p:ph type="body" idx="1"/>
          </p:nvPr>
        </p:nvSpPr>
        <p:spPr bwMode="auto">
          <a:noFill/>
        </p:spPr>
        <p:txBody>
          <a:bodyPr/>
          <a:lstStyle/>
          <a:p>
            <a:pPr eaLnBrk="1" hangingPunct="1"/>
            <a:r>
              <a:rPr lang="en-US" dirty="0" smtClean="0"/>
              <a:t>Or Team foundation build,</a:t>
            </a:r>
            <a:r>
              <a:rPr lang="en-US" baseline="0" dirty="0" smtClean="0"/>
              <a:t> Team City etc. But it’s got to be able to run on check in, show test results, drill down for test failures, store artifacts like code coverage, and versioned build artifacts for automated deployment.</a:t>
            </a:r>
            <a:endParaRPr lang="en-US" dirty="0" smtClean="0"/>
          </a:p>
        </p:txBody>
      </p:sp>
      <p:sp>
        <p:nvSpPr>
          <p:cNvPr id="66564" name="Slide Number Placeholder 3"/>
          <p:cNvSpPr>
            <a:spLocks noGrp="1"/>
          </p:cNvSpPr>
          <p:nvPr>
            <p:ph type="sldNum" sz="quarter" idx="5"/>
          </p:nvPr>
        </p:nvSpPr>
        <p:spPr bwMode="auto">
          <a:noFill/>
          <a:ln>
            <a:miter lim="800000"/>
            <a:headEnd/>
            <a:tailEnd/>
          </a:ln>
        </p:spPr>
        <p:txBody>
          <a:bodyPr/>
          <a:lstStyle/>
          <a:p>
            <a:fld id="{5C85CCDB-AB49-AC44-896A-83894A976C98}" type="slidenum">
              <a:rPr lang="en-GB" smtClean="0">
                <a:latin typeface="Arial" charset="0"/>
              </a:rPr>
              <a:pPr/>
              <a:t>43</a:t>
            </a:fld>
            <a:endParaRPr lang="en-GB" smtClean="0">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8611" name="Rectangle 3"/>
          <p:cNvSpPr>
            <a:spLocks noGrp="1" noChangeArrowheads="1"/>
          </p:cNvSpPr>
          <p:nvPr>
            <p:ph type="body" idx="1"/>
          </p:nvPr>
        </p:nvSpPr>
        <p:spPr bwMode="auto">
          <a:noFill/>
        </p:spPr>
        <p:txBody>
          <a:bodyPr/>
          <a:lstStyle/>
          <a:p>
            <a:pPr eaLnBrk="1" hangingPunct="1"/>
            <a:r>
              <a:rPr lang="en-US" dirty="0" smtClean="0">
                <a:ea typeface="ＭＳ Ｐゴシック" pitchFamily="-107" charset="-128"/>
                <a:cs typeface="ＭＳ Ｐゴシック" pitchFamily="-107" charset="-128"/>
              </a:rPr>
              <a:t>Visible build indicator</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Push button deployments</a:t>
            </a:r>
            <a:endParaRPr lang="en-US" dirty="0"/>
          </a:p>
        </p:txBody>
      </p:sp>
      <p:sp>
        <p:nvSpPr>
          <p:cNvPr id="4" name="Slide Number Placeholder 3"/>
          <p:cNvSpPr>
            <a:spLocks noGrp="1"/>
          </p:cNvSpPr>
          <p:nvPr>
            <p:ph type="sldNum" sz="quarter" idx="10"/>
          </p:nvPr>
        </p:nvSpPr>
        <p:spPr/>
        <p:txBody>
          <a:bodyPr/>
          <a:lstStyle/>
          <a:p>
            <a:fld id="{0EF63AEB-1EC9-C84A-9903-CDD6B9CC6ED3}" type="slidenum">
              <a:rPr lang="en-US" smtClean="0"/>
              <a:pPr/>
              <a:t>45</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a:lstStyle/>
          <a:p>
            <a:r>
              <a:rPr lang="en-US" dirty="0" err="1" smtClean="0">
                <a:ea typeface="ＭＳ Ｐゴシック" pitchFamily="-107" charset="-128"/>
                <a:cs typeface="ＭＳ Ｐゴシック" pitchFamily="-107" charset="-128"/>
              </a:rPr>
              <a:t>Powershell</a:t>
            </a:r>
            <a:r>
              <a:rPr lang="en-US" baseline="0" dirty="0" smtClean="0">
                <a:ea typeface="ＭＳ Ｐゴシック" pitchFamily="-107" charset="-128"/>
                <a:cs typeface="ＭＳ Ｐゴシック" pitchFamily="-107" charset="-128"/>
              </a:rPr>
              <a:t> for windows</a:t>
            </a:r>
          </a:p>
          <a:p>
            <a:r>
              <a:rPr lang="en-US" baseline="0" dirty="0" smtClean="0">
                <a:ea typeface="ＭＳ Ｐゴシック" pitchFamily="-107" charset="-128"/>
                <a:cs typeface="ＭＳ Ｐゴシック" pitchFamily="-107" charset="-128"/>
              </a:rPr>
              <a:t>Cap  &amp; Ruby for </a:t>
            </a:r>
            <a:r>
              <a:rPr lang="en-US" baseline="0" dirty="0" err="1" smtClean="0">
                <a:ea typeface="ＭＳ Ｐゴシック" pitchFamily="-107" charset="-128"/>
                <a:cs typeface="ＭＳ Ｐゴシック" pitchFamily="-107" charset="-128"/>
              </a:rPr>
              <a:t>linux</a:t>
            </a:r>
            <a:r>
              <a:rPr lang="en-US" baseline="0" dirty="0" smtClean="0">
                <a:ea typeface="ＭＳ Ｐゴシック" pitchFamily="-107" charset="-128"/>
                <a:cs typeface="ＭＳ Ｐゴシック" pitchFamily="-107" charset="-128"/>
              </a:rPr>
              <a:t> environment</a:t>
            </a:r>
          </a:p>
          <a:p>
            <a:endParaRPr lang="en-US" dirty="0" smtClean="0">
              <a:ea typeface="ＭＳ Ｐゴシック" pitchFamily="-107" charset="-128"/>
              <a:cs typeface="ＭＳ Ｐゴシック" pitchFamily="-107" charset="-128"/>
            </a:endParaRPr>
          </a:p>
        </p:txBody>
      </p:sp>
      <p:sp>
        <p:nvSpPr>
          <p:cNvPr id="71684" name="Slide Number Placeholder 3"/>
          <p:cNvSpPr>
            <a:spLocks noGrp="1"/>
          </p:cNvSpPr>
          <p:nvPr>
            <p:ph type="sldNum" sz="quarter" idx="5"/>
          </p:nvPr>
        </p:nvSpPr>
        <p:spPr bwMode="auto">
          <a:noFill/>
          <a:ln>
            <a:miter lim="800000"/>
            <a:headEnd/>
            <a:tailEnd/>
          </a:ln>
        </p:spPr>
        <p:txBody>
          <a:bodyPr/>
          <a:lstStyle/>
          <a:p>
            <a:fld id="{249F363F-517F-DA4C-9737-38D591CDEDBA}" type="slidenum">
              <a:rPr lang="en-US" smtClean="0"/>
              <a:pPr/>
              <a:t>46</a:t>
            </a:fld>
            <a:endParaRPr lang="en-US"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Create</a:t>
            </a:r>
            <a:r>
              <a:rPr lang="en-US" baseline="0" dirty="0" smtClean="0"/>
              <a:t> and tear down environments at will</a:t>
            </a:r>
            <a:endParaRPr lang="en-US" dirty="0"/>
          </a:p>
        </p:txBody>
      </p:sp>
      <p:sp>
        <p:nvSpPr>
          <p:cNvPr id="4" name="Slide Number Placeholder 3"/>
          <p:cNvSpPr>
            <a:spLocks noGrp="1"/>
          </p:cNvSpPr>
          <p:nvPr>
            <p:ph type="sldNum" sz="quarter" idx="10"/>
          </p:nvPr>
        </p:nvSpPr>
        <p:spPr/>
        <p:txBody>
          <a:bodyPr/>
          <a:lstStyle/>
          <a:p>
            <a:fld id="{0EF63AEB-1EC9-C84A-9903-CDD6B9CC6ED3}" type="slidenum">
              <a:rPr lang="en-US" smtClean="0"/>
              <a:pPr/>
              <a:t>47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a:lstStyle/>
          <a:p>
            <a:endParaRPr lang="en-US" dirty="0">
              <a:ea typeface="ＭＳ Ｐゴシック" pitchFamily="-107" charset="-128"/>
              <a:cs typeface="ＭＳ Ｐゴシック" pitchFamily="-107" charset="-128"/>
            </a:endParaRPr>
          </a:p>
        </p:txBody>
      </p:sp>
      <p:sp>
        <p:nvSpPr>
          <p:cNvPr id="20484" name="Slide Number Placeholder 3"/>
          <p:cNvSpPr>
            <a:spLocks noGrp="1"/>
          </p:cNvSpPr>
          <p:nvPr>
            <p:ph type="sldNum" sz="quarter" idx="5"/>
          </p:nvPr>
        </p:nvSpPr>
        <p:spPr bwMode="auto">
          <a:noFill/>
          <a:ln>
            <a:miter lim="800000"/>
            <a:headEnd/>
            <a:tailEnd/>
          </a:ln>
        </p:spPr>
        <p:txBody>
          <a:bodyPr/>
          <a:lstStyle/>
          <a:p>
            <a:fld id="{536A623F-97B7-9A43-B3A4-3C28C6A43AAF}" type="slidenum">
              <a:rPr lang="en-US" smtClean="0"/>
              <a:pPr/>
              <a:t>5</a:t>
            </a:fld>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a:lstStyle/>
          <a:p>
            <a:endParaRPr lang="en-US">
              <a:ea typeface="ＭＳ Ｐゴシック" pitchFamily="-107" charset="-128"/>
              <a:cs typeface="ＭＳ Ｐゴシック" pitchFamily="-107" charset="-128"/>
            </a:endParaRPr>
          </a:p>
        </p:txBody>
      </p:sp>
      <p:sp>
        <p:nvSpPr>
          <p:cNvPr id="74756" name="Slide Number Placeholder 3"/>
          <p:cNvSpPr>
            <a:spLocks noGrp="1"/>
          </p:cNvSpPr>
          <p:nvPr>
            <p:ph type="sldNum" sz="quarter" idx="5"/>
          </p:nvPr>
        </p:nvSpPr>
        <p:spPr bwMode="auto">
          <a:noFill/>
          <a:ln>
            <a:miter lim="800000"/>
            <a:headEnd/>
            <a:tailEnd/>
          </a:ln>
        </p:spPr>
        <p:txBody>
          <a:bodyPr/>
          <a:lstStyle/>
          <a:p>
            <a:fld id="{F1424D11-71A8-4C42-8A9B-03B02255BEBE}" type="slidenum">
              <a:rPr lang="en-US" smtClean="0"/>
              <a:pPr/>
              <a:t>48</a:t>
            </a:fld>
            <a:endParaRPr lang="en-US"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EF63AEB-1EC9-C84A-9903-CDD6B9CC6ED3}" type="slidenum">
              <a:rPr lang="en-US" smtClean="0"/>
              <a:pPr/>
              <a:t>50</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DVCS</a:t>
            </a:r>
            <a:r>
              <a:rPr lang="en-US" baseline="0" dirty="0" smtClean="0"/>
              <a:t> use faster underlying protocols. Local repos. Push/Pull rather than shelving for sharing between people. Keep trunk line repo with CI.</a:t>
            </a:r>
            <a:endParaRPr lang="en-US" dirty="0"/>
          </a:p>
        </p:txBody>
      </p:sp>
      <p:sp>
        <p:nvSpPr>
          <p:cNvPr id="4" name="Slide Number Placeholder 3"/>
          <p:cNvSpPr>
            <a:spLocks noGrp="1"/>
          </p:cNvSpPr>
          <p:nvPr>
            <p:ph type="sldNum" sz="quarter" idx="10"/>
          </p:nvPr>
        </p:nvSpPr>
        <p:spPr/>
        <p:txBody>
          <a:bodyPr/>
          <a:lstStyle/>
          <a:p>
            <a:fld id="{0EF63AEB-1EC9-C84A-9903-CDD6B9CC6ED3}" type="slidenum">
              <a:rPr lang="en-US" smtClean="0"/>
              <a:pPr/>
              <a:t>51</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a:lstStyle/>
          <a:p>
            <a:r>
              <a:rPr lang="en-US" dirty="0" smtClean="0">
                <a:ea typeface="ＭＳ Ｐゴシック" pitchFamily="-107" charset="-128"/>
                <a:cs typeface="ＭＳ Ｐゴシック" pitchFamily="-107" charset="-128"/>
              </a:rPr>
              <a:t>Choose</a:t>
            </a:r>
            <a:r>
              <a:rPr lang="en-US" baseline="0" dirty="0" smtClean="0">
                <a:ea typeface="ＭＳ Ｐゴシック" pitchFamily="-107" charset="-128"/>
                <a:cs typeface="ＭＳ Ｐゴシック" pitchFamily="-107" charset="-128"/>
              </a:rPr>
              <a:t> what suits your environment rather than swallowing an entire vendor package</a:t>
            </a:r>
            <a:endParaRPr lang="en-US" dirty="0">
              <a:ea typeface="ＭＳ Ｐゴシック" pitchFamily="-107" charset="-128"/>
              <a:cs typeface="ＭＳ Ｐゴシック" pitchFamily="-107" charset="-128"/>
            </a:endParaRPr>
          </a:p>
        </p:txBody>
      </p:sp>
      <p:sp>
        <p:nvSpPr>
          <p:cNvPr id="79876" name="Slide Number Placeholder 3"/>
          <p:cNvSpPr>
            <a:spLocks noGrp="1"/>
          </p:cNvSpPr>
          <p:nvPr>
            <p:ph type="sldNum" sz="quarter" idx="5"/>
          </p:nvPr>
        </p:nvSpPr>
        <p:spPr bwMode="auto">
          <a:noFill/>
          <a:ln>
            <a:miter lim="800000"/>
            <a:headEnd/>
            <a:tailEnd/>
          </a:ln>
        </p:spPr>
        <p:txBody>
          <a:bodyPr/>
          <a:lstStyle/>
          <a:p>
            <a:fld id="{BC7C206A-FAA0-494A-A6E3-EFF15E417690}" type="slidenum">
              <a:rPr lang="en-US" smtClean="0"/>
              <a:pPr/>
              <a:t>52</a:t>
            </a:fld>
            <a:endParaRPr lang="en-US"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a:lstStyle/>
          <a:p>
            <a:r>
              <a:rPr lang="en-US" dirty="0" smtClean="0">
                <a:ea typeface="ＭＳ Ｐゴシック" pitchFamily="-107" charset="-128"/>
                <a:cs typeface="ＭＳ Ｐゴシック" pitchFamily="-107" charset="-128"/>
              </a:rPr>
              <a:t>What does the future hold? Story walls on surfaces? We’ve talked about</a:t>
            </a:r>
            <a:r>
              <a:rPr lang="en-US" baseline="0" dirty="0" smtClean="0">
                <a:ea typeface="ＭＳ Ｐゴシック" pitchFamily="-107" charset="-128"/>
                <a:cs typeface="ＭＳ Ｐゴシック" pitchFamily="-107" charset="-128"/>
              </a:rPr>
              <a:t> </a:t>
            </a:r>
            <a:r>
              <a:rPr lang="en-US" dirty="0" smtClean="0">
                <a:ea typeface="ＭＳ Ｐゴシック" pitchFamily="-107" charset="-128"/>
                <a:cs typeface="ＭＳ Ｐゴシック" pitchFamily="-107" charset="-128"/>
              </a:rPr>
              <a:t>what we think are the best practices and tools in 2010, but this is just a snapshot in time</a:t>
            </a:r>
            <a:r>
              <a:rPr lang="en-US" baseline="0" dirty="0" smtClean="0">
                <a:ea typeface="ＭＳ Ｐゴシック" pitchFamily="-107" charset="-128"/>
                <a:cs typeface="ＭＳ Ｐゴシック" pitchFamily="-107" charset="-128"/>
              </a:rPr>
              <a:t> in a constantly evolving area.</a:t>
            </a:r>
          </a:p>
          <a:p>
            <a:r>
              <a:rPr lang="en-US" baseline="0" dirty="0" smtClean="0">
                <a:ea typeface="ＭＳ Ｐゴシック" pitchFamily="-107" charset="-128"/>
                <a:cs typeface="ＭＳ Ｐゴシック" pitchFamily="-107" charset="-128"/>
              </a:rPr>
              <a:t>We’ve talked about the criteria for evaluation and we hope this is something that will help you in the longer term.</a:t>
            </a:r>
          </a:p>
        </p:txBody>
      </p:sp>
      <p:sp>
        <p:nvSpPr>
          <p:cNvPr id="81924" name="Slide Number Placeholder 3"/>
          <p:cNvSpPr>
            <a:spLocks noGrp="1"/>
          </p:cNvSpPr>
          <p:nvPr>
            <p:ph type="sldNum" sz="quarter" idx="5"/>
          </p:nvPr>
        </p:nvSpPr>
        <p:spPr bwMode="auto">
          <a:noFill/>
          <a:ln>
            <a:miter lim="800000"/>
            <a:headEnd/>
            <a:tailEnd/>
          </a:ln>
        </p:spPr>
        <p:txBody>
          <a:bodyPr/>
          <a:lstStyle/>
          <a:p>
            <a:fld id="{F1FC0D86-3BFF-8749-9D7C-3B2E2CA96535}" type="slidenum">
              <a:rPr lang="en-US" smtClean="0"/>
              <a:pPr/>
              <a:t>53</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ln>
            <a:miter lim="800000"/>
            <a:headEnd/>
            <a:tailEnd/>
          </a:ln>
        </p:spPr>
        <p:txBody>
          <a:bodyPr/>
          <a:lstStyle/>
          <a:p>
            <a:fld id="{931EC519-8C65-7C46-A970-545A22D88B07}" type="slidenum">
              <a:rPr lang="en-AU"/>
              <a:pPr/>
              <a:t>6</a:t>
            </a:fld>
            <a:endParaRPr lang="en-AU"/>
          </a:p>
        </p:txBody>
      </p:sp>
      <p:sp>
        <p:nvSpPr>
          <p:cNvPr id="225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32" name="Rectangle 3"/>
          <p:cNvSpPr>
            <a:spLocks noGrp="1" noChangeArrowheads="1"/>
          </p:cNvSpPr>
          <p:nvPr>
            <p:ph type="body" idx="1"/>
          </p:nvPr>
        </p:nvSpPr>
        <p:spPr bwMode="auto">
          <a:noFill/>
        </p:spPr>
        <p:txBody>
          <a:bodyPr/>
          <a:lstStyle/>
          <a:p>
            <a:r>
              <a:rPr lang="en-US" sz="1200" kern="1200" dirty="0" smtClean="0">
                <a:solidFill>
                  <a:schemeClr val="tx1"/>
                </a:solidFill>
                <a:latin typeface="+mn-lt"/>
                <a:ea typeface="ＭＳ Ｐゴシック" charset="-128"/>
                <a:cs typeface="ＭＳ Ｐゴシック" charset="-128"/>
              </a:rPr>
              <a:t>Approximately 60 odd percent of features are rarely or never used.  This will vary from place to place and we're not entirely confident with the methodological approach but most places we've been to tend to nod their heads when given this number.  In short,  what wastes the most time and money with requirements and features is simply having way too many of them. “Requirement” is a misnomer.</a:t>
            </a:r>
            <a:endParaRPr lang="en-US" dirty="0" smtClean="0">
              <a:ea typeface="ＭＳ Ｐゴシック" pitchFamily="-107" charset="-128"/>
              <a:cs typeface="ＭＳ Ｐゴシック" pitchFamily="-107"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ＭＳ Ｐゴシック" charset="-128"/>
                <a:cs typeface="ＭＳ Ｐゴシック" charset="-128"/>
              </a:rPr>
              <a:t>Quality is more about building the wrong thing and not achieving the right outcome.  A major cause here is an inability to maintain the connection from details back to the overall picture.  We spend a lot of effort figuring what the tree looks like but then turn this into a bag of leaves.</a:t>
            </a:r>
            <a:endParaRPr lang="en-US" dirty="0"/>
          </a:p>
        </p:txBody>
      </p:sp>
      <p:sp>
        <p:nvSpPr>
          <p:cNvPr id="4" name="Slide Number Placeholder 3"/>
          <p:cNvSpPr>
            <a:spLocks noGrp="1"/>
          </p:cNvSpPr>
          <p:nvPr>
            <p:ph type="sldNum" sz="quarter" idx="10"/>
          </p:nvPr>
        </p:nvSpPr>
        <p:spPr/>
        <p:txBody>
          <a:bodyPr/>
          <a:lstStyle/>
          <a:p>
            <a:fld id="{0EF63AEB-1EC9-C84A-9903-CDD6B9CC6ED3}"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ＭＳ Ｐゴシック" charset="-128"/>
                <a:cs typeface="ＭＳ Ｐゴシック" charset="-128"/>
              </a:rPr>
              <a:t>What people dislike about requirements are excessive documents.  Never mind the time spent writing.  It's the excessive cycles of review and sign-off, changes -&gt; review -&gt; sign-off, etc.  A recent phrase I heard from a business representative consumer of one of these things highlights the problem: "Give me something that I can actually understand"</a:t>
            </a:r>
            <a:endParaRPr lang="en-US" dirty="0"/>
          </a:p>
        </p:txBody>
      </p:sp>
      <p:sp>
        <p:nvSpPr>
          <p:cNvPr id="4" name="Slide Number Placeholder 3"/>
          <p:cNvSpPr>
            <a:spLocks noGrp="1"/>
          </p:cNvSpPr>
          <p:nvPr>
            <p:ph type="sldNum" sz="quarter" idx="10"/>
          </p:nvPr>
        </p:nvSpPr>
        <p:spPr/>
        <p:txBody>
          <a:bodyPr/>
          <a:lstStyle/>
          <a:p>
            <a:fld id="{0EF63AEB-1EC9-C84A-9903-CDD6B9CC6ED3}" type="slidenum">
              <a:rPr lang="en-US" smtClean="0"/>
              <a:pPr/>
              <a:t>8</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Story maps</a:t>
            </a:r>
          </a:p>
          <a:p>
            <a:r>
              <a:rPr lang="en-US" dirty="0" smtClean="0"/>
              <a:t>High level category</a:t>
            </a:r>
            <a:r>
              <a:rPr lang="en-US" baseline="0" dirty="0" smtClean="0"/>
              <a:t> / activity at the top, and have them in the order you would describe the system in. </a:t>
            </a:r>
            <a:r>
              <a:rPr lang="en-US" baseline="0" dirty="0" err="1" smtClean="0"/>
              <a:t>Eg</a:t>
            </a:r>
            <a:r>
              <a:rPr lang="en-US" baseline="0" dirty="0" smtClean="0"/>
              <a:t>, for online account: online sign up, personal details verification, account activation</a:t>
            </a:r>
          </a:p>
          <a:p>
            <a:r>
              <a:rPr lang="en-US" baseline="0" dirty="0" smtClean="0"/>
              <a:t>Drill down for details, keeps context.</a:t>
            </a:r>
          </a:p>
        </p:txBody>
      </p:sp>
      <p:sp>
        <p:nvSpPr>
          <p:cNvPr id="4" name="Slide Number Placeholder 3"/>
          <p:cNvSpPr>
            <a:spLocks noGrp="1"/>
          </p:cNvSpPr>
          <p:nvPr>
            <p:ph type="sldNum" sz="quarter" idx="10"/>
          </p:nvPr>
        </p:nvSpPr>
        <p:spPr/>
        <p:txBody>
          <a:bodyPr/>
          <a:lstStyle/>
          <a:p>
            <a:fld id="{0EF63AEB-1EC9-C84A-9903-CDD6B9CC6ED3}" type="slidenum">
              <a:rPr lang="en-US" smtClean="0"/>
              <a:pPr/>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a:lstStyle/>
          <a:p>
            <a:endParaRPr lang="en-US">
              <a:ea typeface="ＭＳ Ｐゴシック" pitchFamily="-107" charset="-128"/>
              <a:cs typeface="ＭＳ Ｐゴシック" pitchFamily="-107" charset="-128"/>
            </a:endParaRPr>
          </a:p>
        </p:txBody>
      </p:sp>
      <p:sp>
        <p:nvSpPr>
          <p:cNvPr id="28676" name="Slide Number Placeholder 3"/>
          <p:cNvSpPr>
            <a:spLocks noGrp="1"/>
          </p:cNvSpPr>
          <p:nvPr>
            <p:ph type="sldNum" sz="quarter" idx="5"/>
          </p:nvPr>
        </p:nvSpPr>
        <p:spPr bwMode="auto">
          <a:noFill/>
          <a:ln>
            <a:miter lim="800000"/>
            <a:headEnd/>
            <a:tailEnd/>
          </a:ln>
        </p:spPr>
        <p:txBody>
          <a:bodyPr/>
          <a:lstStyle/>
          <a:p>
            <a:fld id="{C21F1799-8E9A-454F-AA0F-F09C2C046CBC}" type="slidenum">
              <a:rPr lang="en-US" smtClean="0"/>
              <a:pPr/>
              <a:t>11</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DE33510E-D0D9-CF44-8FDA-1008B5371636}" type="datetime1">
              <a:rPr lang="en-US"/>
              <a:pPr/>
              <a:t>5/28/2010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5C45D0E-101D-044D-9953-5FB583EC60E0}"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192436C6-7622-F340-B210-C77C0F0CFFA6}" type="datetime1">
              <a:rPr lang="en-US"/>
              <a:pPr/>
              <a:t>5/28/2010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F305CAF-33D0-7E4E-854E-A55B8268985C}"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C019AA45-68E3-C943-97D6-408DB1947F75}" type="datetime1">
              <a:rPr lang="en-US"/>
              <a:pPr/>
              <a:t>5/28/2010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7C19244-E00B-C44F-B82A-7178DEA27E8C}"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5" name="TextBox 4"/>
          <p:cNvSpPr txBox="1"/>
          <p:nvPr userDrawn="1"/>
        </p:nvSpPr>
        <p:spPr>
          <a:xfrm>
            <a:off x="104775" y="215900"/>
            <a:ext cx="2800350" cy="369888"/>
          </a:xfrm>
          <a:prstGeom prst="rect">
            <a:avLst/>
          </a:prstGeom>
          <a:noFill/>
        </p:spPr>
        <p:txBody>
          <a:bodyPr>
            <a:prstTxWarp prst="textNoShape">
              <a:avLst/>
            </a:prstTxWarp>
            <a:spAutoFit/>
          </a:bodyPr>
          <a:lstStyle/>
          <a:p>
            <a:r>
              <a:rPr lang="en-AU">
                <a:solidFill>
                  <a:schemeClr val="bg1"/>
                </a:solidFill>
              </a:rPr>
              <a:t>Session Code: </a:t>
            </a:r>
          </a:p>
        </p:txBody>
      </p:sp>
      <p:sp>
        <p:nvSpPr>
          <p:cNvPr id="2" name="Title 1"/>
          <p:cNvSpPr>
            <a:spLocks noGrp="1"/>
          </p:cNvSpPr>
          <p:nvPr>
            <p:ph type="ctrTitle"/>
          </p:nvPr>
        </p:nvSpPr>
        <p:spPr>
          <a:xfrm>
            <a:off x="685800" y="2130426"/>
            <a:ext cx="7772400" cy="1470025"/>
          </a:xfrm>
        </p:spPr>
        <p:txBody>
          <a:bodyPr>
            <a:normAutofit/>
          </a:bodyPr>
          <a:lstStyle>
            <a:lvl1pPr>
              <a:defRPr sz="4000">
                <a:solidFill>
                  <a:schemeClr val="bg1"/>
                </a:solidFill>
              </a:defRPr>
            </a:lvl1pPr>
          </a:lstStyle>
          <a:p>
            <a:r>
              <a:rPr lang="en-AU" dirty="0" smtClean="0"/>
              <a:t>Click to edit Master title style</a:t>
            </a:r>
            <a:endParaRPr lang="en-US" dirty="0"/>
          </a:p>
        </p:txBody>
      </p:sp>
      <p:sp>
        <p:nvSpPr>
          <p:cNvPr id="9" name="Text Placeholder 8"/>
          <p:cNvSpPr>
            <a:spLocks noGrp="1"/>
          </p:cNvSpPr>
          <p:nvPr>
            <p:ph type="body" sz="quarter" idx="10"/>
          </p:nvPr>
        </p:nvSpPr>
        <p:spPr>
          <a:xfrm>
            <a:off x="1476376" y="228601"/>
            <a:ext cx="1504950" cy="647700"/>
          </a:xfrm>
        </p:spPr>
        <p:txBody>
          <a:bodyPr>
            <a:noAutofit/>
          </a:bodyPr>
          <a:lstStyle>
            <a:lvl1pPr marL="0" indent="0">
              <a:buNone/>
              <a:defRPr sz="1800">
                <a:solidFill>
                  <a:schemeClr val="bg1"/>
                </a:solidFill>
              </a:defRPr>
            </a:lvl1pPr>
          </a:lstStyle>
          <a:p>
            <a:pPr lvl="0"/>
            <a:r>
              <a:rPr lang="en-US" dirty="0" smtClean="0"/>
              <a:t>Click to edit</a:t>
            </a:r>
            <a:endParaRPr lang="en-AU" dirty="0"/>
          </a:p>
        </p:txBody>
      </p:sp>
      <p:sp>
        <p:nvSpPr>
          <p:cNvPr id="11" name="Text Placeholder 10"/>
          <p:cNvSpPr>
            <a:spLocks noGrp="1"/>
          </p:cNvSpPr>
          <p:nvPr>
            <p:ph type="body" sz="quarter" idx="11"/>
          </p:nvPr>
        </p:nvSpPr>
        <p:spPr>
          <a:xfrm>
            <a:off x="28576" y="5156201"/>
            <a:ext cx="4486275" cy="1562100"/>
          </a:xfrm>
        </p:spPr>
        <p:txBody>
          <a:bodyPr>
            <a:normAutofit/>
          </a:bodyPr>
          <a:lstStyle>
            <a:lvl1pPr marL="0" indent="0">
              <a:buNone/>
              <a:defRPr sz="2000" baseline="0">
                <a:solidFill>
                  <a:schemeClr val="bg1"/>
                </a:solidFill>
              </a:defRPr>
            </a:lvl1pPr>
          </a:lstStyle>
          <a:p>
            <a:pPr lvl="0"/>
            <a:r>
              <a:rPr lang="en-AU"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53AF203A-3524-E54F-9277-2F81C8753793}" type="datetime1">
              <a:rPr lang="en-US"/>
              <a:pPr/>
              <a:t>5/28/2010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6B190C6-5DC1-A145-A4BF-7EE90856BD97}"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DA227B31-9CE7-CC46-A0D6-61E54819F8C8}" type="datetime1">
              <a:rPr lang="en-US"/>
              <a:pPr/>
              <a:t>5/28/2010</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B23C2CA-5A0D-EA4C-A0B5-9B5C1ECB0605}"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6B0C1673-85B8-A143-8746-315E4B7D7657}" type="datetime1">
              <a:rPr lang="en-US"/>
              <a:pPr/>
              <a:t>5/28/2010</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1D190711-211C-3F4F-9803-5B34A377855F}"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91D36392-6DD7-6745-BD9F-182D4D1C758E}" type="datetime1">
              <a:rPr lang="en-US"/>
              <a:pPr/>
              <a:t>5/28/2010</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2B470EC4-A5E3-8A49-8E8E-31D4B175B4D5}"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D6695483-C53E-4A45-BC92-1DD623FFAA78}" type="datetime1">
              <a:rPr lang="en-US"/>
              <a:pPr/>
              <a:t>5/28/2010</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B6C66255-E221-E643-8B76-142974595CFE}"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89BDED5B-8AA2-0D43-9747-3816CD1EDE0F}" type="datetime1">
              <a:rPr lang="en-US"/>
              <a:pPr/>
              <a:t>5/28/2010</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DDA82F5E-0547-F24F-8C82-A80AE87BD5E6}"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E44F8588-D1EC-EA4F-BB0F-15A888A3034B}" type="datetime1">
              <a:rPr lang="en-US"/>
              <a:pPr/>
              <a:t>5/28/2010</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8244D10A-6E59-D949-9E9D-F528C3E1BC51}"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44DF4DD1-0D1E-C94A-8DFC-0A5CAB48A292}" type="datetime1">
              <a:rPr lang="en-US"/>
              <a:pPr/>
              <a:t>5/28/2010</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CEECA229-ED2B-424A-BA4A-4726CC08D268}"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07" charset="0"/>
              </a:defRPr>
            </a:lvl1pPr>
          </a:lstStyle>
          <a:p>
            <a:fld id="{00629C37-D3F3-234A-A1FF-CA0F7F477BA3}" type="datetime1">
              <a:rPr lang="en-US"/>
              <a:pPr/>
              <a:t>5/28/2010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07"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07" charset="0"/>
              </a:defRPr>
            </a:lvl1pPr>
          </a:lstStyle>
          <a:p>
            <a:fld id="{0453EB05-0FBB-D94E-A53F-4C6725D89CF8}"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107"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pitchFamily="-107"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pitchFamily="-107"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pitchFamily="-107"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pitchFamily="-107"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71470" y="285728"/>
            <a:ext cx="9144000" cy="1470025"/>
          </a:xfrm>
        </p:spPr>
        <p:txBody>
          <a:bodyPr/>
          <a:lstStyle/>
          <a:p>
            <a:r>
              <a:rPr lang="en-US" sz="5000" b="1" dirty="0" smtClean="0">
                <a:solidFill>
                  <a:srgbClr val="0D0D0D"/>
                </a:solidFill>
                <a:ea typeface="ＭＳ Ｐゴシック" pitchFamily="-107" charset="-128"/>
                <a:cs typeface="ＭＳ Ｐゴシック" pitchFamily="-107" charset="-128"/>
              </a:rPr>
              <a:t>The Ultimate ALM Environment</a:t>
            </a:r>
            <a:br>
              <a:rPr lang="en-US" sz="5000" b="1" dirty="0" smtClean="0">
                <a:solidFill>
                  <a:srgbClr val="0D0D0D"/>
                </a:solidFill>
                <a:ea typeface="ＭＳ Ｐゴシック" pitchFamily="-107" charset="-128"/>
                <a:cs typeface="ＭＳ Ｐゴシック" pitchFamily="-107" charset="-128"/>
              </a:rPr>
            </a:br>
            <a:r>
              <a:rPr lang="en-US" dirty="0" smtClean="0">
                <a:solidFill>
                  <a:srgbClr val="0D0D0D"/>
                </a:solidFill>
                <a:ea typeface="ＭＳ Ｐゴシック" pitchFamily="-107" charset="-128"/>
                <a:cs typeface="ＭＳ Ｐゴシック" pitchFamily="-107" charset="-128"/>
              </a:rPr>
              <a:t>(circa 2010)</a:t>
            </a:r>
            <a:endParaRPr lang="en-AU" dirty="0" smtClean="0">
              <a:solidFill>
                <a:srgbClr val="0D0D0D"/>
              </a:solidFill>
              <a:ea typeface="ＭＳ Ｐゴシック" pitchFamily="-107" charset="-128"/>
              <a:cs typeface="ＭＳ Ｐゴシック" pitchFamily="-107" charset="-128"/>
            </a:endParaRPr>
          </a:p>
        </p:txBody>
      </p:sp>
      <p:sp>
        <p:nvSpPr>
          <p:cNvPr id="4" name="Text Placeholder 3"/>
          <p:cNvSpPr>
            <a:spLocks noGrp="1"/>
          </p:cNvSpPr>
          <p:nvPr>
            <p:ph type="body" sz="quarter" idx="4294967295"/>
          </p:nvPr>
        </p:nvSpPr>
        <p:spPr>
          <a:xfrm>
            <a:off x="4500562" y="5786454"/>
            <a:ext cx="4486275" cy="847725"/>
          </a:xfrm>
        </p:spPr>
        <p:txBody>
          <a:bodyPr/>
          <a:lstStyle/>
          <a:p>
            <a:pPr algn="r">
              <a:buNone/>
            </a:pPr>
            <a:r>
              <a:rPr lang="en-AU" sz="2800" dirty="0" smtClean="0">
                <a:solidFill>
                  <a:srgbClr val="0D0D0D"/>
                </a:solidFill>
                <a:ea typeface="ＭＳ Ｐゴシック" pitchFamily="-107" charset="-128"/>
                <a:cs typeface="ＭＳ Ｐゴシック" pitchFamily="-107" charset="-128"/>
              </a:rPr>
              <a:t>J</a:t>
            </a:r>
            <a:r>
              <a:rPr lang="en-AU" sz="2800" dirty="0" smtClean="0">
                <a:solidFill>
                  <a:srgbClr val="0D0D0D"/>
                </a:solidFill>
                <a:ea typeface="ＭＳ Ｐゴシック" pitchFamily="-107" charset="-128"/>
                <a:cs typeface="ＭＳ Ｐゴシック" pitchFamily="-107" charset="-128"/>
              </a:rPr>
              <a:t>ames </a:t>
            </a:r>
            <a:r>
              <a:rPr lang="en-AU" sz="2800" dirty="0" smtClean="0">
                <a:solidFill>
                  <a:srgbClr val="0D0D0D"/>
                </a:solidFill>
                <a:ea typeface="ＭＳ Ｐゴシック" pitchFamily="-107" charset="-128"/>
                <a:cs typeface="ＭＳ Ｐゴシック" pitchFamily="-107" charset="-128"/>
              </a:rPr>
              <a:t>Crisp, .NET lead for Oz</a:t>
            </a:r>
          </a:p>
          <a:p>
            <a:pPr algn="r">
              <a:buNone/>
            </a:pPr>
            <a:r>
              <a:rPr lang="en-AU" sz="2800" dirty="0" err="1" smtClean="0">
                <a:solidFill>
                  <a:srgbClr val="0D0D0D"/>
                </a:solidFill>
                <a:ea typeface="ＭＳ Ｐゴシック" pitchFamily="-107" charset="-128"/>
                <a:cs typeface="ＭＳ Ｐゴシック" pitchFamily="-107" charset="-128"/>
              </a:rPr>
              <a:t>ThoughtWorks</a:t>
            </a:r>
            <a:r>
              <a:rPr lang="en-AU" sz="2800" dirty="0" smtClean="0">
                <a:solidFill>
                  <a:srgbClr val="0D0D0D"/>
                </a:solidFill>
                <a:ea typeface="ＭＳ Ｐゴシック" pitchFamily="-107" charset="-128"/>
                <a:cs typeface="ＭＳ Ｐゴシック" pitchFamily="-107" charset="-128"/>
              </a:rPr>
              <a:t> </a:t>
            </a:r>
            <a:r>
              <a:rPr lang="en-AU" sz="2800" dirty="0" smtClean="0">
                <a:solidFill>
                  <a:srgbClr val="0D0D0D"/>
                </a:solidFill>
                <a:ea typeface="ＭＳ Ｐゴシック" pitchFamily="-107" charset="-128"/>
                <a:cs typeface="ＭＳ Ｐゴシック" pitchFamily="-107" charset="-128"/>
              </a:rPr>
              <a:t>Australia</a:t>
            </a:r>
          </a:p>
        </p:txBody>
      </p:sp>
      <p:pic>
        <p:nvPicPr>
          <p:cNvPr id="6" name="Picture 6" descr="AnyProblems"/>
          <p:cNvPicPr>
            <a:picLocks noChangeAspect="1" noChangeArrowheads="1"/>
          </p:cNvPicPr>
          <p:nvPr/>
        </p:nvPicPr>
        <p:blipFill>
          <a:blip r:embed="rId2" cstate="print"/>
          <a:srcRect/>
          <a:stretch>
            <a:fillRect/>
          </a:stretch>
        </p:blipFill>
        <p:spPr bwMode="auto">
          <a:xfrm>
            <a:off x="1732584" y="2143116"/>
            <a:ext cx="5339746" cy="321468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
          <p:cNvPicPr>
            <a:picLocks noChangeAspect="1"/>
          </p:cNvPicPr>
          <p:nvPr/>
        </p:nvPicPr>
        <p:blipFill>
          <a:blip r:embed="rId3" cstate="print"/>
          <a:srcRect/>
          <a:stretch>
            <a:fillRect/>
          </a:stretch>
        </p:blipFill>
        <p:spPr bwMode="auto">
          <a:xfrm>
            <a:off x="1295400" y="533400"/>
            <a:ext cx="3810000" cy="2540000"/>
          </a:xfrm>
          <a:prstGeom prst="rect">
            <a:avLst/>
          </a:prstGeom>
          <a:noFill/>
          <a:ln w="9525">
            <a:noFill/>
            <a:miter lim="800000"/>
            <a:headEnd/>
            <a:tailEnd/>
          </a:ln>
        </p:spPr>
      </p:pic>
      <p:pic>
        <p:nvPicPr>
          <p:cNvPr id="26627" name="Picture 2"/>
          <p:cNvPicPr>
            <a:picLocks noChangeAspect="1"/>
          </p:cNvPicPr>
          <p:nvPr/>
        </p:nvPicPr>
        <p:blipFill>
          <a:blip r:embed="rId4" cstate="print"/>
          <a:srcRect/>
          <a:stretch>
            <a:fillRect/>
          </a:stretch>
        </p:blipFill>
        <p:spPr bwMode="auto">
          <a:xfrm>
            <a:off x="1295400" y="3429000"/>
            <a:ext cx="6350000" cy="2387600"/>
          </a:xfrm>
          <a:prstGeom prst="rect">
            <a:avLst/>
          </a:prstGeom>
          <a:noFill/>
          <a:ln w="9525">
            <a:noFill/>
            <a:miter lim="800000"/>
            <a:headEnd/>
            <a:tailEnd/>
          </a:ln>
        </p:spPr>
      </p:pic>
      <p:sp>
        <p:nvSpPr>
          <p:cNvPr id="26628" name="Rectangle 3"/>
          <p:cNvSpPr>
            <a:spLocks noChangeArrowheads="1"/>
          </p:cNvSpPr>
          <p:nvPr/>
        </p:nvSpPr>
        <p:spPr bwMode="auto">
          <a:xfrm>
            <a:off x="0" y="6550025"/>
            <a:ext cx="9220200" cy="307975"/>
          </a:xfrm>
          <a:prstGeom prst="rect">
            <a:avLst/>
          </a:prstGeom>
          <a:noFill/>
          <a:ln w="9525">
            <a:noFill/>
            <a:miter lim="800000"/>
            <a:headEnd/>
            <a:tailEnd/>
          </a:ln>
        </p:spPr>
        <p:txBody>
          <a:bodyPr>
            <a:prstTxWarp prst="textNoShape">
              <a:avLst/>
            </a:prstTxWarp>
            <a:spAutoFit/>
          </a:bodyPr>
          <a:lstStyle/>
          <a:p>
            <a:r>
              <a:rPr lang="en-US" sz="1400" b="1" dirty="0"/>
              <a:t>Source</a:t>
            </a:r>
            <a:r>
              <a:rPr lang="en-US" sz="1400" dirty="0"/>
              <a:t>: Jeff Patton</a:t>
            </a:r>
            <a:r>
              <a:rPr lang="en-US" sz="1400" dirty="0" smtClean="0"/>
              <a:t> on Story Maps (</a:t>
            </a:r>
            <a:r>
              <a:rPr lang="en-US" sz="1400" dirty="0"/>
              <a:t>http://</a:t>
            </a:r>
            <a:r>
              <a:rPr lang="en-US" sz="1400" dirty="0" err="1"/>
              <a:t>agileproductdesign.com/blog/the_new_backlog.html</a:t>
            </a:r>
            <a:r>
              <a:rPr lang="en-US" sz="1400" dirty="0"/>
              <a:t>)</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ChangeArrowheads="1"/>
          </p:cNvSpPr>
          <p:nvPr/>
        </p:nvSpPr>
        <p:spPr bwMode="auto">
          <a:xfrm>
            <a:off x="304800" y="587375"/>
            <a:ext cx="8534400" cy="5508625"/>
          </a:xfrm>
          <a:prstGeom prst="rect">
            <a:avLst/>
          </a:prstGeom>
          <a:noFill/>
          <a:ln w="9525">
            <a:noFill/>
            <a:miter lim="800000"/>
            <a:headEnd/>
            <a:tailEnd/>
          </a:ln>
        </p:spPr>
        <p:txBody>
          <a:bodyPr>
            <a:prstTxWarp prst="textNoShape">
              <a:avLst/>
            </a:prstTxWarp>
            <a:spAutoFit/>
          </a:bodyPr>
          <a:lstStyle/>
          <a:p>
            <a:r>
              <a:rPr lang="en-US" sz="6400"/>
              <a:t>Project Management</a:t>
            </a:r>
          </a:p>
          <a:p>
            <a:endParaRPr lang="en-US" sz="3200"/>
          </a:p>
          <a:p>
            <a:r>
              <a:rPr lang="en-US" sz="6400"/>
              <a:t>Workflow</a:t>
            </a:r>
          </a:p>
          <a:p>
            <a:endParaRPr lang="en-US" sz="3200"/>
          </a:p>
          <a:p>
            <a:r>
              <a:rPr lang="en-US" sz="6400"/>
              <a:t>Monitoring &amp; Reporting</a:t>
            </a:r>
          </a:p>
          <a:p>
            <a:endParaRPr lang="en-US" sz="3200"/>
          </a:p>
          <a:p>
            <a:r>
              <a:rPr lang="en-US" sz="6400"/>
              <a:t>Issue Management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8" descr="NoProblemIsProblem"/>
          <p:cNvPicPr>
            <a:picLocks noChangeAspect="1" noChangeArrowheads="1"/>
          </p:cNvPicPr>
          <p:nvPr/>
        </p:nvPicPr>
        <p:blipFill>
          <a:blip r:embed="rId3" cstate="print"/>
          <a:srcRect/>
          <a:stretch>
            <a:fillRect/>
          </a:stretch>
        </p:blipFill>
        <p:spPr bwMode="auto">
          <a:xfrm>
            <a:off x="609600" y="247650"/>
            <a:ext cx="7924800" cy="64579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6" descr="AnyProblems"/>
          <p:cNvPicPr>
            <a:picLocks noGrp="1" noChangeAspect="1" noChangeArrowheads="1"/>
          </p:cNvPicPr>
          <p:nvPr>
            <p:ph idx="4294967295"/>
          </p:nvPr>
        </p:nvPicPr>
        <p:blipFill>
          <a:blip r:embed="rId3" cstate="print"/>
          <a:srcRect/>
          <a:stretch>
            <a:fillRect/>
          </a:stretch>
        </p:blipFill>
        <p:spPr>
          <a:xfrm>
            <a:off x="152400" y="804863"/>
            <a:ext cx="8915400" cy="5367337"/>
          </a:xfrm>
          <a:noFill/>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p:cNvPicPr>
            <a:picLocks noChangeAspect="1"/>
          </p:cNvPicPr>
          <p:nvPr/>
        </p:nvPicPr>
        <p:blipFill>
          <a:blip r:embed="rId3" cstate="print"/>
          <a:srcRect/>
          <a:stretch>
            <a:fillRect/>
          </a:stretch>
        </p:blipFill>
        <p:spPr bwMode="auto">
          <a:xfrm>
            <a:off x="0" y="0"/>
            <a:ext cx="12011025" cy="6934200"/>
          </a:xfrm>
          <a:prstGeom prst="rect">
            <a:avLst/>
          </a:prstGeom>
          <a:noFill/>
          <a:ln w="9525">
            <a:noFill/>
            <a:miter lim="800000"/>
            <a:headEnd/>
            <a:tailEnd/>
          </a:ln>
        </p:spPr>
      </p:pic>
      <p:sp>
        <p:nvSpPr>
          <p:cNvPr id="33795" name="Rectangle 2"/>
          <p:cNvSpPr>
            <a:spLocks noChangeArrowheads="1"/>
          </p:cNvSpPr>
          <p:nvPr/>
        </p:nvSpPr>
        <p:spPr bwMode="auto">
          <a:xfrm>
            <a:off x="0" y="6553200"/>
            <a:ext cx="9220200" cy="307975"/>
          </a:xfrm>
          <a:prstGeom prst="rect">
            <a:avLst/>
          </a:prstGeom>
          <a:noFill/>
          <a:ln w="9525">
            <a:noFill/>
            <a:miter lim="800000"/>
            <a:headEnd/>
            <a:tailEnd/>
          </a:ln>
        </p:spPr>
        <p:txBody>
          <a:bodyPr>
            <a:prstTxWarp prst="textNoShape">
              <a:avLst/>
            </a:prstTxWarp>
            <a:spAutoFit/>
          </a:bodyPr>
          <a:lstStyle/>
          <a:p>
            <a:r>
              <a:rPr lang="en-US" sz="1400" b="1">
                <a:solidFill>
                  <a:schemeClr val="bg1"/>
                </a:solidFill>
              </a:rPr>
              <a:t>Source</a:t>
            </a:r>
            <a:r>
              <a:rPr lang="en-US" sz="1400">
                <a:solidFill>
                  <a:schemeClr val="bg1"/>
                </a:solidFill>
              </a:rPr>
              <a:t>: http://www.flickr.com/photos/joiseyshowaa/2402764792/sizes/o/</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2"/>
          <p:cNvSpPr txBox="1">
            <a:spLocks noChangeArrowheads="1"/>
          </p:cNvSpPr>
          <p:nvPr/>
        </p:nvSpPr>
        <p:spPr bwMode="auto">
          <a:xfrm>
            <a:off x="1409700" y="2551113"/>
            <a:ext cx="4381500" cy="2554287"/>
          </a:xfrm>
          <a:prstGeom prst="rect">
            <a:avLst/>
          </a:prstGeom>
          <a:noFill/>
          <a:ln w="9525">
            <a:noFill/>
            <a:miter lim="800000"/>
            <a:headEnd/>
            <a:tailEnd/>
          </a:ln>
        </p:spPr>
        <p:txBody>
          <a:bodyPr wrap="none">
            <a:prstTxWarp prst="textNoShape">
              <a:avLst/>
            </a:prstTxWarp>
            <a:spAutoFit/>
          </a:bodyPr>
          <a:lstStyle/>
          <a:p>
            <a:r>
              <a:rPr lang="en-US" sz="3200"/>
              <a:t>The 15 minute meeting </a:t>
            </a:r>
          </a:p>
          <a:p>
            <a:endParaRPr lang="en-US" sz="3200"/>
          </a:p>
          <a:p>
            <a:r>
              <a:rPr lang="en-US" sz="3200"/>
              <a:t>that takes </a:t>
            </a:r>
          </a:p>
          <a:p>
            <a:endParaRPr lang="en-US" sz="3200"/>
          </a:p>
          <a:p>
            <a:r>
              <a:rPr lang="en-US" sz="3200"/>
              <a:t>2 weeks to coordinate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spect="1"/>
          </p:cNvPicPr>
          <p:nvPr/>
        </p:nvPicPr>
        <p:blipFill>
          <a:blip r:embed="rId3" cstate="print"/>
          <a:srcRect/>
          <a:stretch>
            <a:fillRect/>
          </a:stretch>
        </p:blipFill>
        <p:spPr bwMode="auto">
          <a:xfrm>
            <a:off x="0" y="0"/>
            <a:ext cx="10528300" cy="6858000"/>
          </a:xfrm>
          <a:prstGeom prst="rect">
            <a:avLst/>
          </a:prstGeom>
          <a:noFill/>
          <a:ln w="9525">
            <a:noFill/>
            <a:miter lim="800000"/>
            <a:headEnd/>
            <a:tailEnd/>
          </a:ln>
        </p:spPr>
      </p:pic>
      <p:sp>
        <p:nvSpPr>
          <p:cNvPr id="3" name="Rectangle 2"/>
          <p:cNvSpPr/>
          <p:nvPr/>
        </p:nvSpPr>
        <p:spPr>
          <a:xfrm>
            <a:off x="6629400" y="76200"/>
            <a:ext cx="9220200" cy="461963"/>
          </a:xfrm>
          <a:prstGeom prst="rect">
            <a:avLst/>
          </a:prstGeom>
        </p:spPr>
        <p:txBody>
          <a:bodyPr>
            <a:prstTxWarp prst="textNoShape">
              <a:avLst/>
            </a:prstTxWarp>
            <a:spAutoFit/>
          </a:bodyPr>
          <a:lstStyle/>
          <a:p>
            <a:r>
              <a:rPr lang="en-US" sz="1200">
                <a:solidFill>
                  <a:srgbClr val="404040"/>
                </a:solidFill>
              </a:rPr>
              <a:t>http://www.flickr.com/photos/</a:t>
            </a:r>
          </a:p>
          <a:p>
            <a:r>
              <a:rPr lang="en-US" sz="1200">
                <a:solidFill>
                  <a:srgbClr val="404040"/>
                </a:solidFill>
              </a:rPr>
              <a:t>usag_kaiserslautern/2750224436/</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685800" y="609600"/>
            <a:ext cx="9144000" cy="5016500"/>
          </a:xfrm>
          <a:prstGeom prst="rect">
            <a:avLst/>
          </a:prstGeom>
          <a:noFill/>
          <a:ln w="9525">
            <a:noFill/>
            <a:miter lim="800000"/>
            <a:headEnd/>
            <a:tailEnd/>
          </a:ln>
        </p:spPr>
        <p:txBody>
          <a:bodyPr>
            <a:prstTxWarp prst="textNoShape">
              <a:avLst/>
            </a:prstTxWarp>
            <a:spAutoFit/>
          </a:bodyPr>
          <a:lstStyle/>
          <a:p>
            <a:r>
              <a:rPr lang="en-US" sz="6400"/>
              <a:t>Criteria</a:t>
            </a:r>
          </a:p>
          <a:p>
            <a:endParaRPr lang="en-US" sz="3200"/>
          </a:p>
          <a:p>
            <a:r>
              <a:rPr lang="en-US" sz="3200"/>
              <a:t>	Exposes flow and problems</a:t>
            </a:r>
          </a:p>
          <a:p>
            <a:endParaRPr lang="en-US" sz="3200"/>
          </a:p>
          <a:p>
            <a:r>
              <a:rPr lang="en-US" sz="3200"/>
              <a:t>	Limits work in process</a:t>
            </a:r>
          </a:p>
          <a:p>
            <a:endParaRPr lang="en-US" sz="3200"/>
          </a:p>
          <a:p>
            <a:r>
              <a:rPr lang="en-US" sz="3200"/>
              <a:t>	Exposes clear priorities</a:t>
            </a:r>
          </a:p>
          <a:p>
            <a:endParaRPr lang="en-US" sz="3200"/>
          </a:p>
          <a:p>
            <a:r>
              <a:rPr lang="en-US" sz="3200"/>
              <a:t>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Line 3"/>
          <p:cNvSpPr>
            <a:spLocks noChangeShapeType="1"/>
          </p:cNvSpPr>
          <p:nvPr/>
        </p:nvSpPr>
        <p:spPr bwMode="auto">
          <a:xfrm flipH="1">
            <a:off x="1524000" y="1905000"/>
            <a:ext cx="0" cy="3352800"/>
          </a:xfrm>
          <a:prstGeom prst="line">
            <a:avLst/>
          </a:prstGeom>
          <a:noFill/>
          <a:ln w="12700">
            <a:solidFill>
              <a:schemeClr val="bg2"/>
            </a:solidFill>
            <a:round/>
            <a:headEnd/>
            <a:tailEnd/>
          </a:ln>
        </p:spPr>
        <p:txBody>
          <a:bodyPr wrap="none" anchor="ctr">
            <a:prstTxWarp prst="textNoShape">
              <a:avLst/>
            </a:prstTxWarp>
          </a:bodyPr>
          <a:lstStyle/>
          <a:p>
            <a:endParaRPr lang="en-US"/>
          </a:p>
        </p:txBody>
      </p:sp>
      <p:sp>
        <p:nvSpPr>
          <p:cNvPr id="37891" name="Line 4"/>
          <p:cNvSpPr>
            <a:spLocks noChangeShapeType="1"/>
          </p:cNvSpPr>
          <p:nvPr/>
        </p:nvSpPr>
        <p:spPr bwMode="auto">
          <a:xfrm>
            <a:off x="3200400" y="1854200"/>
            <a:ext cx="0" cy="3403600"/>
          </a:xfrm>
          <a:prstGeom prst="line">
            <a:avLst/>
          </a:prstGeom>
          <a:noFill/>
          <a:ln w="12700">
            <a:solidFill>
              <a:schemeClr val="bg2"/>
            </a:solidFill>
            <a:round/>
            <a:headEnd/>
            <a:tailEnd/>
          </a:ln>
        </p:spPr>
        <p:txBody>
          <a:bodyPr wrap="none" anchor="ctr">
            <a:prstTxWarp prst="textNoShape">
              <a:avLst/>
            </a:prstTxWarp>
          </a:bodyPr>
          <a:lstStyle/>
          <a:p>
            <a:endParaRPr lang="en-US"/>
          </a:p>
        </p:txBody>
      </p:sp>
      <p:sp>
        <p:nvSpPr>
          <p:cNvPr id="37892" name="Line 5"/>
          <p:cNvSpPr>
            <a:spLocks noChangeShapeType="1"/>
          </p:cNvSpPr>
          <p:nvPr/>
        </p:nvSpPr>
        <p:spPr bwMode="auto">
          <a:xfrm flipH="1">
            <a:off x="5029200" y="1828800"/>
            <a:ext cx="0" cy="3352800"/>
          </a:xfrm>
          <a:prstGeom prst="line">
            <a:avLst/>
          </a:prstGeom>
          <a:noFill/>
          <a:ln w="12700">
            <a:solidFill>
              <a:schemeClr val="bg2"/>
            </a:solidFill>
            <a:round/>
            <a:headEnd/>
            <a:tailEnd/>
          </a:ln>
        </p:spPr>
        <p:txBody>
          <a:bodyPr wrap="none" anchor="ctr">
            <a:prstTxWarp prst="textNoShape">
              <a:avLst/>
            </a:prstTxWarp>
          </a:bodyPr>
          <a:lstStyle/>
          <a:p>
            <a:endParaRPr lang="en-US"/>
          </a:p>
        </p:txBody>
      </p:sp>
      <p:sp>
        <p:nvSpPr>
          <p:cNvPr id="37893" name="Line 6"/>
          <p:cNvSpPr>
            <a:spLocks noChangeShapeType="1"/>
          </p:cNvSpPr>
          <p:nvPr/>
        </p:nvSpPr>
        <p:spPr bwMode="auto">
          <a:xfrm flipH="1">
            <a:off x="6705600" y="1828800"/>
            <a:ext cx="0" cy="3352800"/>
          </a:xfrm>
          <a:prstGeom prst="line">
            <a:avLst/>
          </a:prstGeom>
          <a:noFill/>
          <a:ln w="12700">
            <a:solidFill>
              <a:schemeClr val="bg2"/>
            </a:solidFill>
            <a:round/>
            <a:headEnd/>
            <a:tailEnd/>
          </a:ln>
        </p:spPr>
        <p:txBody>
          <a:bodyPr wrap="none" anchor="ctr">
            <a:prstTxWarp prst="textNoShape">
              <a:avLst/>
            </a:prstTxWarp>
          </a:bodyPr>
          <a:lstStyle/>
          <a:p>
            <a:endParaRPr lang="en-US"/>
          </a:p>
        </p:txBody>
      </p:sp>
      <p:sp>
        <p:nvSpPr>
          <p:cNvPr id="37894" name="Text Box 7"/>
          <p:cNvSpPr txBox="1">
            <a:spLocks noChangeArrowheads="1"/>
          </p:cNvSpPr>
          <p:nvPr/>
        </p:nvSpPr>
        <p:spPr bwMode="auto">
          <a:xfrm>
            <a:off x="6913563" y="1747838"/>
            <a:ext cx="1282700" cy="336550"/>
          </a:xfrm>
          <a:prstGeom prst="rect">
            <a:avLst/>
          </a:prstGeom>
          <a:noFill/>
          <a:ln w="12700">
            <a:noFill/>
            <a:miter lim="800000"/>
            <a:headEnd/>
            <a:tailEnd/>
          </a:ln>
        </p:spPr>
        <p:txBody>
          <a:bodyPr wrap="none">
            <a:prstTxWarp prst="textNoShape">
              <a:avLst/>
            </a:prstTxWarp>
            <a:spAutoFit/>
          </a:bodyPr>
          <a:lstStyle/>
          <a:p>
            <a:pPr algn="ctr"/>
            <a:r>
              <a:rPr lang="en-AU" sz="1600" b="1">
                <a:latin typeface="Tahoma" pitchFamily="-107" charset="0"/>
                <a:ea typeface="MS PGothic" pitchFamily="34" charset="-128"/>
                <a:cs typeface="MS PGothic" pitchFamily="34" charset="-128"/>
              </a:rPr>
              <a:t>Signed-Off</a:t>
            </a:r>
            <a:endParaRPr lang="en-US" sz="1600" b="1">
              <a:latin typeface="Tahoma" pitchFamily="-107" charset="0"/>
              <a:ea typeface="MS PGothic" pitchFamily="34" charset="-128"/>
              <a:cs typeface="MS PGothic" pitchFamily="34" charset="-128"/>
            </a:endParaRPr>
          </a:p>
        </p:txBody>
      </p:sp>
      <p:sp>
        <p:nvSpPr>
          <p:cNvPr id="37895" name="Text Box 8"/>
          <p:cNvSpPr txBox="1">
            <a:spLocks noChangeArrowheads="1"/>
          </p:cNvSpPr>
          <p:nvPr/>
        </p:nvSpPr>
        <p:spPr bwMode="auto">
          <a:xfrm>
            <a:off x="5321300" y="1695450"/>
            <a:ext cx="1354138" cy="581025"/>
          </a:xfrm>
          <a:prstGeom prst="rect">
            <a:avLst/>
          </a:prstGeom>
          <a:noFill/>
          <a:ln w="12700">
            <a:noFill/>
            <a:miter lim="800000"/>
            <a:headEnd/>
            <a:tailEnd/>
          </a:ln>
        </p:spPr>
        <p:txBody>
          <a:bodyPr wrap="none">
            <a:prstTxWarp prst="textNoShape">
              <a:avLst/>
            </a:prstTxWarp>
            <a:spAutoFit/>
          </a:bodyPr>
          <a:lstStyle/>
          <a:p>
            <a:pPr algn="ctr"/>
            <a:r>
              <a:rPr lang="en-AU" sz="1600" b="1">
                <a:latin typeface="Tahoma" pitchFamily="-107" charset="0"/>
                <a:ea typeface="MS PGothic" pitchFamily="34" charset="-128"/>
                <a:cs typeface="MS PGothic" pitchFamily="34" charset="-128"/>
              </a:rPr>
              <a:t>Acceptance</a:t>
            </a:r>
            <a:br>
              <a:rPr lang="en-AU" sz="1600" b="1">
                <a:latin typeface="Tahoma" pitchFamily="-107" charset="0"/>
                <a:ea typeface="MS PGothic" pitchFamily="34" charset="-128"/>
                <a:cs typeface="MS PGothic" pitchFamily="34" charset="-128"/>
              </a:rPr>
            </a:br>
            <a:r>
              <a:rPr lang="en-AU" sz="1600" b="1">
                <a:latin typeface="Tahoma" pitchFamily="-107" charset="0"/>
                <a:ea typeface="MS PGothic" pitchFamily="34" charset="-128"/>
                <a:cs typeface="MS PGothic" pitchFamily="34" charset="-128"/>
              </a:rPr>
              <a:t>Testing</a:t>
            </a:r>
            <a:endParaRPr lang="en-US" sz="1600" b="1">
              <a:latin typeface="Tahoma" pitchFamily="-107" charset="0"/>
              <a:ea typeface="MS PGothic" pitchFamily="34" charset="-128"/>
              <a:cs typeface="MS PGothic" pitchFamily="34" charset="-128"/>
            </a:endParaRPr>
          </a:p>
        </p:txBody>
      </p:sp>
      <p:sp>
        <p:nvSpPr>
          <p:cNvPr id="37896" name="Text Box 9"/>
          <p:cNvSpPr txBox="1">
            <a:spLocks noChangeArrowheads="1"/>
          </p:cNvSpPr>
          <p:nvPr/>
        </p:nvSpPr>
        <p:spPr bwMode="auto">
          <a:xfrm>
            <a:off x="3457575" y="1776413"/>
            <a:ext cx="1368425" cy="336550"/>
          </a:xfrm>
          <a:prstGeom prst="rect">
            <a:avLst/>
          </a:prstGeom>
          <a:noFill/>
          <a:ln w="12700">
            <a:noFill/>
            <a:miter lim="800000"/>
            <a:headEnd/>
            <a:tailEnd/>
          </a:ln>
        </p:spPr>
        <p:txBody>
          <a:bodyPr wrap="none">
            <a:prstTxWarp prst="textNoShape">
              <a:avLst/>
            </a:prstTxWarp>
            <a:spAutoFit/>
          </a:bodyPr>
          <a:lstStyle/>
          <a:p>
            <a:pPr algn="ctr"/>
            <a:r>
              <a:rPr lang="en-US" sz="1600" b="1">
                <a:latin typeface="Tahoma" pitchFamily="-107" charset="0"/>
                <a:ea typeface="MS PGothic" pitchFamily="34" charset="-128"/>
                <a:cs typeface="MS PGothic" pitchFamily="34" charset="-128"/>
              </a:rPr>
              <a:t>In Progress</a:t>
            </a:r>
          </a:p>
        </p:txBody>
      </p:sp>
      <p:sp>
        <p:nvSpPr>
          <p:cNvPr id="37897" name="Text Box 10"/>
          <p:cNvSpPr txBox="1">
            <a:spLocks noChangeArrowheads="1"/>
          </p:cNvSpPr>
          <p:nvPr/>
        </p:nvSpPr>
        <p:spPr bwMode="auto">
          <a:xfrm>
            <a:off x="1692275" y="1781175"/>
            <a:ext cx="1355725" cy="336550"/>
          </a:xfrm>
          <a:prstGeom prst="rect">
            <a:avLst/>
          </a:prstGeom>
          <a:noFill/>
          <a:ln w="12700">
            <a:noFill/>
            <a:miter lim="800000"/>
            <a:headEnd/>
            <a:tailEnd/>
          </a:ln>
        </p:spPr>
        <p:txBody>
          <a:bodyPr>
            <a:prstTxWarp prst="textNoShape">
              <a:avLst/>
            </a:prstTxWarp>
            <a:spAutoFit/>
          </a:bodyPr>
          <a:lstStyle/>
          <a:p>
            <a:pPr algn="ctr"/>
            <a:r>
              <a:rPr lang="en-AU" sz="1600" b="1">
                <a:latin typeface="Tahoma" pitchFamily="-107" charset="0"/>
                <a:ea typeface="MS PGothic" pitchFamily="34" charset="-128"/>
                <a:cs typeface="MS PGothic" pitchFamily="34" charset="-128"/>
              </a:rPr>
              <a:t>Planned</a:t>
            </a:r>
            <a:endParaRPr lang="en-US" sz="1600" b="1">
              <a:latin typeface="Tahoma" pitchFamily="-107" charset="0"/>
              <a:ea typeface="MS PGothic" pitchFamily="34" charset="-128"/>
              <a:cs typeface="MS PGothic" pitchFamily="34" charset="-128"/>
            </a:endParaRPr>
          </a:p>
        </p:txBody>
      </p:sp>
      <p:sp>
        <p:nvSpPr>
          <p:cNvPr id="37898" name="Text Box 11"/>
          <p:cNvSpPr txBox="1">
            <a:spLocks noChangeArrowheads="1"/>
          </p:cNvSpPr>
          <p:nvPr/>
        </p:nvSpPr>
        <p:spPr bwMode="auto">
          <a:xfrm>
            <a:off x="3614738" y="5734050"/>
            <a:ext cx="3887787" cy="336550"/>
          </a:xfrm>
          <a:prstGeom prst="rect">
            <a:avLst/>
          </a:prstGeom>
          <a:noFill/>
          <a:ln w="12700">
            <a:noFill/>
            <a:miter lim="800000"/>
            <a:headEnd/>
            <a:tailEnd/>
          </a:ln>
        </p:spPr>
        <p:txBody>
          <a:bodyPr>
            <a:prstTxWarp prst="textNoShape">
              <a:avLst/>
            </a:prstTxWarp>
            <a:spAutoFit/>
          </a:bodyPr>
          <a:lstStyle/>
          <a:p>
            <a:r>
              <a:rPr lang="en-AU" sz="1600" b="1">
                <a:latin typeface="Tahoma" pitchFamily="-107" charset="0"/>
                <a:ea typeface="MS PGothic" pitchFamily="34" charset="-128"/>
                <a:cs typeface="MS PGothic" pitchFamily="34" charset="-128"/>
              </a:rPr>
              <a:t>Iteration</a:t>
            </a:r>
            <a:r>
              <a:rPr lang="en-US" sz="1600" b="1">
                <a:latin typeface="Tahoma" pitchFamily="-107" charset="0"/>
                <a:ea typeface="MS PGothic" pitchFamily="34" charset="-128"/>
                <a:cs typeface="MS PGothic" pitchFamily="34" charset="-128"/>
              </a:rPr>
              <a:t> Progress</a:t>
            </a:r>
          </a:p>
        </p:txBody>
      </p:sp>
      <p:sp>
        <p:nvSpPr>
          <p:cNvPr id="37899" name="Text Box 12"/>
          <p:cNvSpPr txBox="1">
            <a:spLocks noChangeArrowheads="1"/>
          </p:cNvSpPr>
          <p:nvPr/>
        </p:nvSpPr>
        <p:spPr bwMode="auto">
          <a:xfrm>
            <a:off x="146050" y="3576638"/>
            <a:ext cx="946150" cy="336550"/>
          </a:xfrm>
          <a:prstGeom prst="rect">
            <a:avLst/>
          </a:prstGeom>
          <a:noFill/>
          <a:ln w="12700">
            <a:noFill/>
            <a:miter lim="800000"/>
            <a:headEnd/>
            <a:tailEnd/>
          </a:ln>
        </p:spPr>
        <p:txBody>
          <a:bodyPr wrap="none">
            <a:prstTxWarp prst="textNoShape">
              <a:avLst/>
            </a:prstTxWarp>
            <a:spAutoFit/>
          </a:bodyPr>
          <a:lstStyle/>
          <a:p>
            <a:r>
              <a:rPr lang="en-US" sz="1600" b="1">
                <a:latin typeface="Tahoma" pitchFamily="-107" charset="0"/>
                <a:ea typeface="MS PGothic" pitchFamily="34" charset="-128"/>
                <a:cs typeface="MS PGothic" pitchFamily="34" charset="-128"/>
              </a:rPr>
              <a:t>Priority</a:t>
            </a:r>
          </a:p>
        </p:txBody>
      </p:sp>
      <p:pic>
        <p:nvPicPr>
          <p:cNvPr id="37900" name="Picture 13" descr="SC9"/>
          <p:cNvPicPr>
            <a:picLocks noChangeAspect="1" noChangeArrowheads="1"/>
          </p:cNvPicPr>
          <p:nvPr/>
        </p:nvPicPr>
        <p:blipFill>
          <a:blip r:embed="rId3" cstate="print"/>
          <a:srcRect/>
          <a:stretch>
            <a:fillRect/>
          </a:stretch>
        </p:blipFill>
        <p:spPr bwMode="auto">
          <a:xfrm>
            <a:off x="3502025" y="2384425"/>
            <a:ext cx="1276350" cy="809625"/>
          </a:xfrm>
          <a:prstGeom prst="rect">
            <a:avLst/>
          </a:prstGeom>
          <a:noFill/>
          <a:ln w="9525">
            <a:noFill/>
            <a:miter lim="800000"/>
            <a:headEnd/>
            <a:tailEnd/>
          </a:ln>
        </p:spPr>
      </p:pic>
      <p:pic>
        <p:nvPicPr>
          <p:cNvPr id="37901" name="Picture 14" descr="SC1"/>
          <p:cNvPicPr>
            <a:picLocks noChangeAspect="1" noChangeArrowheads="1"/>
          </p:cNvPicPr>
          <p:nvPr/>
        </p:nvPicPr>
        <p:blipFill>
          <a:blip r:embed="rId4" cstate="print"/>
          <a:srcRect/>
          <a:stretch>
            <a:fillRect/>
          </a:stretch>
        </p:blipFill>
        <p:spPr bwMode="auto">
          <a:xfrm>
            <a:off x="3502025" y="3284538"/>
            <a:ext cx="1276350" cy="809625"/>
          </a:xfrm>
          <a:prstGeom prst="rect">
            <a:avLst/>
          </a:prstGeom>
          <a:noFill/>
          <a:ln w="9525">
            <a:noFill/>
            <a:miter lim="800000"/>
            <a:headEnd/>
            <a:tailEnd/>
          </a:ln>
        </p:spPr>
      </p:pic>
      <p:pic>
        <p:nvPicPr>
          <p:cNvPr id="37902" name="Picture 15" descr="SC2"/>
          <p:cNvPicPr>
            <a:picLocks noChangeAspect="1" noChangeArrowheads="1"/>
          </p:cNvPicPr>
          <p:nvPr/>
        </p:nvPicPr>
        <p:blipFill>
          <a:blip r:embed="rId5" cstate="print"/>
          <a:srcRect/>
          <a:stretch>
            <a:fillRect/>
          </a:stretch>
        </p:blipFill>
        <p:spPr bwMode="auto">
          <a:xfrm>
            <a:off x="6948488" y="2386013"/>
            <a:ext cx="1276350" cy="809625"/>
          </a:xfrm>
          <a:prstGeom prst="rect">
            <a:avLst/>
          </a:prstGeom>
          <a:noFill/>
          <a:ln w="9525">
            <a:noFill/>
            <a:miter lim="800000"/>
            <a:headEnd/>
            <a:tailEnd/>
          </a:ln>
        </p:spPr>
      </p:pic>
      <p:pic>
        <p:nvPicPr>
          <p:cNvPr id="37903" name="Picture 16" descr="SC3"/>
          <p:cNvPicPr>
            <a:picLocks noChangeAspect="1" noChangeArrowheads="1"/>
          </p:cNvPicPr>
          <p:nvPr/>
        </p:nvPicPr>
        <p:blipFill>
          <a:blip r:embed="rId6" cstate="print"/>
          <a:srcRect/>
          <a:stretch>
            <a:fillRect/>
          </a:stretch>
        </p:blipFill>
        <p:spPr bwMode="auto">
          <a:xfrm>
            <a:off x="1731963" y="2384425"/>
            <a:ext cx="1276350" cy="809625"/>
          </a:xfrm>
          <a:prstGeom prst="rect">
            <a:avLst/>
          </a:prstGeom>
          <a:noFill/>
          <a:ln w="9525">
            <a:noFill/>
            <a:miter lim="800000"/>
            <a:headEnd/>
            <a:tailEnd/>
          </a:ln>
        </p:spPr>
      </p:pic>
      <p:pic>
        <p:nvPicPr>
          <p:cNvPr id="37904" name="Picture 17" descr="SC6"/>
          <p:cNvPicPr>
            <a:picLocks noChangeAspect="1" noChangeArrowheads="1"/>
          </p:cNvPicPr>
          <p:nvPr/>
        </p:nvPicPr>
        <p:blipFill>
          <a:blip r:embed="rId7" cstate="print"/>
          <a:srcRect/>
          <a:stretch>
            <a:fillRect/>
          </a:stretch>
        </p:blipFill>
        <p:spPr bwMode="auto">
          <a:xfrm>
            <a:off x="5240338" y="2384425"/>
            <a:ext cx="1276350" cy="809625"/>
          </a:xfrm>
          <a:prstGeom prst="rect">
            <a:avLst/>
          </a:prstGeom>
          <a:noFill/>
          <a:ln w="9525">
            <a:noFill/>
            <a:miter lim="800000"/>
            <a:headEnd/>
            <a:tailEnd/>
          </a:ln>
        </p:spPr>
      </p:pic>
      <p:pic>
        <p:nvPicPr>
          <p:cNvPr id="37905" name="Picture 18" descr="SC7"/>
          <p:cNvPicPr>
            <a:picLocks noChangeAspect="1" noChangeArrowheads="1"/>
          </p:cNvPicPr>
          <p:nvPr/>
        </p:nvPicPr>
        <p:blipFill>
          <a:blip r:embed="rId8" cstate="print"/>
          <a:srcRect/>
          <a:stretch>
            <a:fillRect/>
          </a:stretch>
        </p:blipFill>
        <p:spPr bwMode="auto">
          <a:xfrm>
            <a:off x="1731963" y="3284538"/>
            <a:ext cx="1276350" cy="809625"/>
          </a:xfrm>
          <a:prstGeom prst="rect">
            <a:avLst/>
          </a:prstGeom>
          <a:noFill/>
          <a:ln w="9525">
            <a:noFill/>
            <a:miter lim="800000"/>
            <a:headEnd/>
            <a:tailEnd/>
          </a:ln>
        </p:spPr>
      </p:pic>
      <p:pic>
        <p:nvPicPr>
          <p:cNvPr id="37906" name="Picture 19" descr="SC8"/>
          <p:cNvPicPr>
            <a:picLocks noChangeAspect="1" noChangeArrowheads="1"/>
          </p:cNvPicPr>
          <p:nvPr/>
        </p:nvPicPr>
        <p:blipFill>
          <a:blip r:embed="rId9" cstate="print"/>
          <a:srcRect/>
          <a:stretch>
            <a:fillRect/>
          </a:stretch>
        </p:blipFill>
        <p:spPr bwMode="auto">
          <a:xfrm>
            <a:off x="1731963" y="4203700"/>
            <a:ext cx="1276350" cy="809625"/>
          </a:xfrm>
          <a:prstGeom prst="rect">
            <a:avLst/>
          </a:prstGeom>
          <a:noFill/>
          <a:ln w="9525">
            <a:noFill/>
            <a:miter lim="800000"/>
            <a:headEnd/>
            <a:tailEnd/>
          </a:ln>
        </p:spPr>
      </p:pic>
      <p:sp>
        <p:nvSpPr>
          <p:cNvPr id="37907" name="Line 20"/>
          <p:cNvSpPr>
            <a:spLocks noChangeShapeType="1"/>
          </p:cNvSpPr>
          <p:nvPr/>
        </p:nvSpPr>
        <p:spPr bwMode="auto">
          <a:xfrm>
            <a:off x="2051050" y="5734050"/>
            <a:ext cx="5616575" cy="0"/>
          </a:xfrm>
          <a:prstGeom prst="line">
            <a:avLst/>
          </a:prstGeom>
          <a:noFill/>
          <a:ln w="38100">
            <a:solidFill>
              <a:schemeClr val="tx1"/>
            </a:solidFill>
            <a:round/>
            <a:headEnd/>
            <a:tailEnd type="triangle" w="med" len="lg"/>
          </a:ln>
        </p:spPr>
        <p:txBody>
          <a:bodyPr>
            <a:prstTxWarp prst="textNoShape">
              <a:avLst/>
            </a:prstTxWarp>
          </a:bodyPr>
          <a:lstStyle/>
          <a:p>
            <a:endParaRPr lang="en-US"/>
          </a:p>
        </p:txBody>
      </p:sp>
      <p:sp>
        <p:nvSpPr>
          <p:cNvPr id="37908" name="Line 21"/>
          <p:cNvSpPr>
            <a:spLocks noChangeShapeType="1"/>
          </p:cNvSpPr>
          <p:nvPr/>
        </p:nvSpPr>
        <p:spPr bwMode="auto">
          <a:xfrm flipV="1">
            <a:off x="1042988" y="1771650"/>
            <a:ext cx="1587" cy="3529013"/>
          </a:xfrm>
          <a:prstGeom prst="line">
            <a:avLst/>
          </a:prstGeom>
          <a:noFill/>
          <a:ln w="38100">
            <a:solidFill>
              <a:schemeClr val="tx1"/>
            </a:solidFill>
            <a:round/>
            <a:headEnd/>
            <a:tailEnd type="triangle" w="med" len="lg"/>
          </a:ln>
        </p:spPr>
        <p:txBody>
          <a:bodyP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IMG_0394.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p:cNvPicPr>
          <p:nvPr/>
        </p:nvPicPr>
        <p:blipFill>
          <a:blip r:embed="rId3" cstate="print"/>
          <a:srcRect/>
          <a:stretch>
            <a:fillRect/>
          </a:stretch>
        </p:blipFill>
        <p:spPr bwMode="auto">
          <a:xfrm>
            <a:off x="1146175" y="498475"/>
            <a:ext cx="7007225" cy="6130925"/>
          </a:xfrm>
          <a:prstGeom prst="rect">
            <a:avLst/>
          </a:prstGeom>
          <a:noFill/>
          <a:ln w="9525">
            <a:noFill/>
            <a:miter lim="800000"/>
            <a:headEnd/>
            <a:tailEnd/>
          </a:ln>
        </p:spPr>
      </p:pic>
      <p:sp>
        <p:nvSpPr>
          <p:cNvPr id="16387" name="Rectangle 3"/>
          <p:cNvSpPr>
            <a:spLocks noChangeArrowheads="1"/>
          </p:cNvSpPr>
          <p:nvPr/>
        </p:nvSpPr>
        <p:spPr bwMode="auto">
          <a:xfrm>
            <a:off x="0" y="0"/>
            <a:ext cx="9220200" cy="307975"/>
          </a:xfrm>
          <a:prstGeom prst="rect">
            <a:avLst/>
          </a:prstGeom>
          <a:noFill/>
          <a:ln w="9525">
            <a:noFill/>
            <a:miter lim="800000"/>
            <a:headEnd/>
            <a:tailEnd/>
          </a:ln>
        </p:spPr>
        <p:txBody>
          <a:bodyPr>
            <a:prstTxWarp prst="textNoShape">
              <a:avLst/>
            </a:prstTxWarp>
            <a:spAutoFit/>
          </a:bodyPr>
          <a:lstStyle/>
          <a:p>
            <a:r>
              <a:rPr lang="en-US" sz="1400" b="1"/>
              <a:t>Source</a:t>
            </a:r>
            <a:r>
              <a:rPr lang="en-US" sz="1400"/>
              <a:t>: Wikipedia (http://en.wikipedia.org/wiki/Application_lifecycle_management)</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Line 2"/>
          <p:cNvSpPr>
            <a:spLocks noChangeShapeType="1"/>
          </p:cNvSpPr>
          <p:nvPr/>
        </p:nvSpPr>
        <p:spPr bwMode="auto">
          <a:xfrm>
            <a:off x="5340350" y="1812925"/>
            <a:ext cx="2228850" cy="0"/>
          </a:xfrm>
          <a:prstGeom prst="line">
            <a:avLst/>
          </a:prstGeom>
          <a:noFill/>
          <a:ln w="38100">
            <a:solidFill>
              <a:srgbClr val="993366"/>
            </a:solidFill>
            <a:prstDash val="sysDot"/>
            <a:round/>
            <a:headEnd/>
            <a:tailEnd/>
          </a:ln>
        </p:spPr>
        <p:txBody>
          <a:bodyPr>
            <a:prstTxWarp prst="textNoShape">
              <a:avLst/>
            </a:prstTxWarp>
          </a:bodyPr>
          <a:lstStyle/>
          <a:p>
            <a:endParaRPr lang="en-US"/>
          </a:p>
        </p:txBody>
      </p:sp>
      <p:sp>
        <p:nvSpPr>
          <p:cNvPr id="17411" name="Text Box 4"/>
          <p:cNvSpPr txBox="1">
            <a:spLocks noChangeArrowheads="1"/>
          </p:cNvSpPr>
          <p:nvPr/>
        </p:nvSpPr>
        <p:spPr bwMode="auto">
          <a:xfrm>
            <a:off x="1931988" y="5056188"/>
            <a:ext cx="309562" cy="366712"/>
          </a:xfrm>
          <a:prstGeom prst="rect">
            <a:avLst/>
          </a:prstGeom>
          <a:noFill/>
          <a:ln w="12700">
            <a:noFill/>
            <a:miter lim="800000"/>
            <a:headEnd/>
            <a:tailEnd/>
          </a:ln>
        </p:spPr>
        <p:txBody>
          <a:bodyPr wrap="none">
            <a:prstTxWarp prst="textNoShape">
              <a:avLst/>
            </a:prstTxWarp>
            <a:spAutoFit/>
          </a:bodyPr>
          <a:lstStyle/>
          <a:p>
            <a:pPr algn="ctr"/>
            <a:r>
              <a:rPr lang="en-US">
                <a:latin typeface="Tahoma" charset="0"/>
                <a:ea typeface="MS PGothic" pitchFamily="34" charset="-128"/>
                <a:cs typeface="MS PGothic" pitchFamily="34" charset="-128"/>
              </a:rPr>
              <a:t>1</a:t>
            </a:r>
          </a:p>
        </p:txBody>
      </p:sp>
      <p:sp>
        <p:nvSpPr>
          <p:cNvPr id="17412" name="Text Box 5"/>
          <p:cNvSpPr txBox="1">
            <a:spLocks noChangeArrowheads="1"/>
          </p:cNvSpPr>
          <p:nvPr/>
        </p:nvSpPr>
        <p:spPr bwMode="auto">
          <a:xfrm>
            <a:off x="1630363" y="1662113"/>
            <a:ext cx="3124200" cy="366712"/>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AU">
                <a:solidFill>
                  <a:srgbClr val="5A007D"/>
                </a:solidFill>
                <a:latin typeface="Tahoma" charset="0"/>
                <a:ea typeface="MS PGothic" pitchFamily="34" charset="-128"/>
                <a:cs typeface="MS PGothic" pitchFamily="34" charset="-128"/>
              </a:rPr>
              <a:t>Total scope</a:t>
            </a:r>
            <a:endParaRPr lang="en-US">
              <a:solidFill>
                <a:srgbClr val="5A007D"/>
              </a:solidFill>
              <a:latin typeface="Tahoma" charset="0"/>
              <a:ea typeface="MS PGothic" pitchFamily="34" charset="-128"/>
              <a:cs typeface="MS PGothic" pitchFamily="34" charset="-128"/>
            </a:endParaRPr>
          </a:p>
        </p:txBody>
      </p:sp>
      <p:sp>
        <p:nvSpPr>
          <p:cNvPr id="17413" name="Line 6"/>
          <p:cNvSpPr>
            <a:spLocks noChangeShapeType="1"/>
          </p:cNvSpPr>
          <p:nvPr/>
        </p:nvSpPr>
        <p:spPr bwMode="auto">
          <a:xfrm flipV="1">
            <a:off x="1520825" y="1452563"/>
            <a:ext cx="5616575" cy="3600450"/>
          </a:xfrm>
          <a:prstGeom prst="line">
            <a:avLst/>
          </a:prstGeom>
          <a:noFill/>
          <a:ln w="25400">
            <a:solidFill>
              <a:schemeClr val="tx1">
                <a:lumMod val="50000"/>
                <a:lumOff val="50000"/>
              </a:schemeClr>
            </a:solidFill>
            <a:prstDash val="dash"/>
            <a:round/>
            <a:headEnd/>
            <a:tailEnd/>
          </a:ln>
        </p:spPr>
        <p:txBody>
          <a:bodyPr wrap="none" anchor="ctr">
            <a:prstTxWarp prst="textNoShape">
              <a:avLst/>
            </a:prstTxWarp>
          </a:bodyPr>
          <a:lstStyle/>
          <a:p>
            <a:endParaRPr lang="en-US">
              <a:solidFill>
                <a:schemeClr val="tx1">
                  <a:lumMod val="50000"/>
                  <a:lumOff val="50000"/>
                </a:schemeClr>
              </a:solidFill>
            </a:endParaRPr>
          </a:p>
        </p:txBody>
      </p:sp>
      <p:sp>
        <p:nvSpPr>
          <p:cNvPr id="17414" name="Text Box 7"/>
          <p:cNvSpPr txBox="1">
            <a:spLocks noChangeArrowheads="1"/>
          </p:cNvSpPr>
          <p:nvPr/>
        </p:nvSpPr>
        <p:spPr bwMode="auto">
          <a:xfrm rot="-2055790">
            <a:off x="6202363" y="1157288"/>
            <a:ext cx="973137" cy="366712"/>
          </a:xfrm>
          <a:prstGeom prst="rect">
            <a:avLst/>
          </a:prstGeom>
          <a:noFill/>
          <a:ln w="9525">
            <a:noFill/>
            <a:miter lim="800000"/>
            <a:headEnd/>
            <a:tailEnd/>
          </a:ln>
        </p:spPr>
        <p:txBody>
          <a:bodyPr>
            <a:prstTxWarp prst="textNoShape">
              <a:avLst/>
            </a:prstTxWarp>
            <a:spAutoFit/>
          </a:bodyPr>
          <a:lstStyle/>
          <a:p>
            <a:pPr eaLnBrk="0" hangingPunct="0"/>
            <a:r>
              <a:rPr lang="en-US">
                <a:solidFill>
                  <a:schemeClr val="tx1">
                    <a:lumMod val="50000"/>
                    <a:lumOff val="50000"/>
                  </a:schemeClr>
                </a:solidFill>
                <a:latin typeface="Tahoma" charset="0"/>
                <a:ea typeface="MS PGothic" pitchFamily="34" charset="-128"/>
                <a:cs typeface="MS PGothic" pitchFamily="34" charset="-128"/>
              </a:rPr>
              <a:t>Trend</a:t>
            </a:r>
          </a:p>
        </p:txBody>
      </p:sp>
      <p:sp>
        <p:nvSpPr>
          <p:cNvPr id="17415" name="Text Box 8"/>
          <p:cNvSpPr txBox="1">
            <a:spLocks noChangeArrowheads="1"/>
          </p:cNvSpPr>
          <p:nvPr/>
        </p:nvSpPr>
        <p:spPr bwMode="auto">
          <a:xfrm rot="1420">
            <a:off x="6634163" y="4405313"/>
            <a:ext cx="1316037" cy="641350"/>
          </a:xfrm>
          <a:prstGeom prst="rect">
            <a:avLst/>
          </a:prstGeom>
          <a:noFill/>
          <a:ln w="9525">
            <a:noFill/>
            <a:miter lim="800000"/>
            <a:headEnd/>
            <a:tailEnd/>
          </a:ln>
        </p:spPr>
        <p:txBody>
          <a:bodyPr wrap="none">
            <a:prstTxWarp prst="textNoShape">
              <a:avLst/>
            </a:prstTxWarp>
            <a:spAutoFit/>
          </a:bodyPr>
          <a:lstStyle/>
          <a:p>
            <a:pPr eaLnBrk="0" hangingPunct="0"/>
            <a:r>
              <a:rPr lang="en-AU">
                <a:solidFill>
                  <a:srgbClr val="FF0000"/>
                </a:solidFill>
                <a:latin typeface="Tahoma" charset="0"/>
                <a:ea typeface="MS PGothic" pitchFamily="34" charset="-128"/>
                <a:cs typeface="MS PGothic" pitchFamily="34" charset="-128"/>
              </a:rPr>
              <a:t>Expected </a:t>
            </a:r>
          </a:p>
          <a:p>
            <a:pPr eaLnBrk="0" hangingPunct="0"/>
            <a:r>
              <a:rPr lang="en-AU">
                <a:solidFill>
                  <a:srgbClr val="FF0000"/>
                </a:solidFill>
                <a:latin typeface="Tahoma" charset="0"/>
                <a:ea typeface="MS PGothic" pitchFamily="34" charset="-128"/>
                <a:cs typeface="MS PGothic" pitchFamily="34" charset="-128"/>
              </a:rPr>
              <a:t>Completion</a:t>
            </a:r>
            <a:endParaRPr lang="en-US">
              <a:solidFill>
                <a:srgbClr val="FF0000"/>
              </a:solidFill>
              <a:latin typeface="Tahoma" charset="0"/>
              <a:ea typeface="MS PGothic" pitchFamily="34" charset="-128"/>
              <a:cs typeface="MS PGothic" pitchFamily="34" charset="-128"/>
            </a:endParaRPr>
          </a:p>
        </p:txBody>
      </p:sp>
      <p:sp>
        <p:nvSpPr>
          <p:cNvPr id="17416" name="Text Box 9"/>
          <p:cNvSpPr txBox="1">
            <a:spLocks noChangeArrowheads="1"/>
          </p:cNvSpPr>
          <p:nvPr/>
        </p:nvSpPr>
        <p:spPr bwMode="auto">
          <a:xfrm>
            <a:off x="5481638" y="5413375"/>
            <a:ext cx="2036762" cy="336550"/>
          </a:xfrm>
          <a:prstGeom prst="rect">
            <a:avLst/>
          </a:prstGeom>
          <a:noFill/>
          <a:ln w="12700">
            <a:noFill/>
            <a:miter lim="800000"/>
            <a:headEnd/>
            <a:tailEnd/>
          </a:ln>
        </p:spPr>
        <p:txBody>
          <a:bodyPr>
            <a:prstTxWarp prst="textNoShape">
              <a:avLst/>
            </a:prstTxWarp>
            <a:spAutoFit/>
          </a:bodyPr>
          <a:lstStyle/>
          <a:p>
            <a:pPr algn="ctr"/>
            <a:r>
              <a:rPr lang="en-AU" sz="1600">
                <a:latin typeface="Tahoma" charset="0"/>
                <a:ea typeface="MS PGothic" pitchFamily="34" charset="-128"/>
                <a:cs typeface="MS PGothic" pitchFamily="34" charset="-128"/>
              </a:rPr>
              <a:t>Time (Iteration</a:t>
            </a:r>
            <a:r>
              <a:rPr lang="en-US" sz="1600">
                <a:latin typeface="Tahoma" charset="0"/>
                <a:ea typeface="MS PGothic" pitchFamily="34" charset="-128"/>
                <a:cs typeface="MS PGothic" pitchFamily="34" charset="-128"/>
              </a:rPr>
              <a:t>s)</a:t>
            </a:r>
          </a:p>
        </p:txBody>
      </p:sp>
      <p:sp>
        <p:nvSpPr>
          <p:cNvPr id="17417" name="Line 10"/>
          <p:cNvSpPr>
            <a:spLocks noChangeShapeType="1"/>
          </p:cNvSpPr>
          <p:nvPr/>
        </p:nvSpPr>
        <p:spPr bwMode="auto">
          <a:xfrm>
            <a:off x="1520825" y="5053013"/>
            <a:ext cx="6480175" cy="0"/>
          </a:xfrm>
          <a:prstGeom prst="line">
            <a:avLst/>
          </a:prstGeom>
          <a:noFill/>
          <a:ln w="38100">
            <a:solidFill>
              <a:schemeClr val="tx1"/>
            </a:solidFill>
            <a:round/>
            <a:headEnd/>
            <a:tailEnd type="triangle" w="med" len="lg"/>
          </a:ln>
        </p:spPr>
        <p:txBody>
          <a:bodyPr>
            <a:prstTxWarp prst="textNoShape">
              <a:avLst/>
            </a:prstTxWarp>
          </a:bodyPr>
          <a:lstStyle/>
          <a:p>
            <a:endParaRPr lang="en-US"/>
          </a:p>
        </p:txBody>
      </p:sp>
      <p:sp>
        <p:nvSpPr>
          <p:cNvPr id="17418" name="Line 12"/>
          <p:cNvSpPr>
            <a:spLocks noChangeShapeType="1"/>
          </p:cNvSpPr>
          <p:nvPr/>
        </p:nvSpPr>
        <p:spPr bwMode="auto">
          <a:xfrm flipV="1">
            <a:off x="1520825" y="1524000"/>
            <a:ext cx="1588" cy="3529013"/>
          </a:xfrm>
          <a:prstGeom prst="line">
            <a:avLst/>
          </a:prstGeom>
          <a:noFill/>
          <a:ln w="38100">
            <a:solidFill>
              <a:schemeClr val="tx1"/>
            </a:solidFill>
            <a:round/>
            <a:headEnd/>
            <a:tailEnd type="triangle" w="med" len="lg"/>
          </a:ln>
        </p:spPr>
        <p:txBody>
          <a:bodyPr>
            <a:prstTxWarp prst="textNoShape">
              <a:avLst/>
            </a:prstTxWarp>
          </a:bodyPr>
          <a:lstStyle/>
          <a:p>
            <a:endParaRPr lang="en-US"/>
          </a:p>
        </p:txBody>
      </p:sp>
      <p:sp>
        <p:nvSpPr>
          <p:cNvPr id="17419" name="Line 13"/>
          <p:cNvSpPr>
            <a:spLocks noChangeShapeType="1"/>
          </p:cNvSpPr>
          <p:nvPr/>
        </p:nvSpPr>
        <p:spPr bwMode="auto">
          <a:xfrm flipV="1">
            <a:off x="2097088" y="4405313"/>
            <a:ext cx="0" cy="647700"/>
          </a:xfrm>
          <a:prstGeom prst="line">
            <a:avLst/>
          </a:prstGeom>
          <a:noFill/>
          <a:ln w="19050">
            <a:solidFill>
              <a:schemeClr val="tx1"/>
            </a:solidFill>
            <a:prstDash val="lgDash"/>
            <a:round/>
            <a:headEnd/>
            <a:tailEnd type="oval" w="lg" len="lg"/>
          </a:ln>
        </p:spPr>
        <p:txBody>
          <a:bodyPr>
            <a:prstTxWarp prst="textNoShape">
              <a:avLst/>
            </a:prstTxWarp>
          </a:bodyPr>
          <a:lstStyle/>
          <a:p>
            <a:endParaRPr lang="en-US"/>
          </a:p>
        </p:txBody>
      </p:sp>
      <p:sp>
        <p:nvSpPr>
          <p:cNvPr id="17420" name="Line 14"/>
          <p:cNvSpPr>
            <a:spLocks noChangeShapeType="1"/>
          </p:cNvSpPr>
          <p:nvPr/>
        </p:nvSpPr>
        <p:spPr bwMode="auto">
          <a:xfrm flipV="1">
            <a:off x="2601913" y="4116388"/>
            <a:ext cx="0" cy="936625"/>
          </a:xfrm>
          <a:prstGeom prst="line">
            <a:avLst/>
          </a:prstGeom>
          <a:noFill/>
          <a:ln w="19050">
            <a:solidFill>
              <a:schemeClr val="tx1"/>
            </a:solidFill>
            <a:prstDash val="lgDash"/>
            <a:round/>
            <a:headEnd/>
            <a:tailEnd type="oval" w="lg" len="lg"/>
          </a:ln>
        </p:spPr>
        <p:txBody>
          <a:bodyPr>
            <a:prstTxWarp prst="textNoShape">
              <a:avLst/>
            </a:prstTxWarp>
          </a:bodyPr>
          <a:lstStyle/>
          <a:p>
            <a:endParaRPr lang="en-US"/>
          </a:p>
        </p:txBody>
      </p:sp>
      <p:sp>
        <p:nvSpPr>
          <p:cNvPr id="17421" name="Line 15"/>
          <p:cNvSpPr>
            <a:spLocks noChangeShapeType="1"/>
          </p:cNvSpPr>
          <p:nvPr/>
        </p:nvSpPr>
        <p:spPr bwMode="auto">
          <a:xfrm flipV="1">
            <a:off x="3105150" y="3973513"/>
            <a:ext cx="0" cy="1079500"/>
          </a:xfrm>
          <a:prstGeom prst="line">
            <a:avLst/>
          </a:prstGeom>
          <a:noFill/>
          <a:ln w="19050">
            <a:solidFill>
              <a:schemeClr val="tx1"/>
            </a:solidFill>
            <a:prstDash val="lgDash"/>
            <a:round/>
            <a:headEnd/>
            <a:tailEnd type="oval" w="lg" len="lg"/>
          </a:ln>
        </p:spPr>
        <p:txBody>
          <a:bodyPr>
            <a:prstTxWarp prst="textNoShape">
              <a:avLst/>
            </a:prstTxWarp>
          </a:bodyPr>
          <a:lstStyle/>
          <a:p>
            <a:endParaRPr lang="en-US"/>
          </a:p>
        </p:txBody>
      </p:sp>
      <p:sp>
        <p:nvSpPr>
          <p:cNvPr id="17422" name="Line 16"/>
          <p:cNvSpPr>
            <a:spLocks noChangeShapeType="1"/>
          </p:cNvSpPr>
          <p:nvPr/>
        </p:nvSpPr>
        <p:spPr bwMode="auto">
          <a:xfrm flipV="1">
            <a:off x="3609975" y="3757613"/>
            <a:ext cx="0" cy="1295400"/>
          </a:xfrm>
          <a:prstGeom prst="line">
            <a:avLst/>
          </a:prstGeom>
          <a:noFill/>
          <a:ln w="19050">
            <a:solidFill>
              <a:schemeClr val="tx1"/>
            </a:solidFill>
            <a:prstDash val="lgDash"/>
            <a:round/>
            <a:headEnd/>
            <a:tailEnd type="oval" w="lg" len="lg"/>
          </a:ln>
        </p:spPr>
        <p:txBody>
          <a:bodyPr>
            <a:prstTxWarp prst="textNoShape">
              <a:avLst/>
            </a:prstTxWarp>
          </a:bodyPr>
          <a:lstStyle/>
          <a:p>
            <a:endParaRPr lang="en-US"/>
          </a:p>
        </p:txBody>
      </p:sp>
      <p:sp>
        <p:nvSpPr>
          <p:cNvPr id="17423" name="Line 17"/>
          <p:cNvSpPr>
            <a:spLocks noChangeShapeType="1"/>
          </p:cNvSpPr>
          <p:nvPr/>
        </p:nvSpPr>
        <p:spPr bwMode="auto">
          <a:xfrm flipV="1">
            <a:off x="4113213" y="3468688"/>
            <a:ext cx="0" cy="1600200"/>
          </a:xfrm>
          <a:prstGeom prst="line">
            <a:avLst/>
          </a:prstGeom>
          <a:noFill/>
          <a:ln w="19050">
            <a:solidFill>
              <a:schemeClr val="tx1"/>
            </a:solidFill>
            <a:prstDash val="lgDash"/>
            <a:round/>
            <a:headEnd/>
            <a:tailEnd type="oval" w="lg" len="lg"/>
          </a:ln>
        </p:spPr>
        <p:txBody>
          <a:bodyPr>
            <a:prstTxWarp prst="textNoShape">
              <a:avLst/>
            </a:prstTxWarp>
          </a:bodyPr>
          <a:lstStyle/>
          <a:p>
            <a:endParaRPr lang="en-US"/>
          </a:p>
        </p:txBody>
      </p:sp>
      <p:sp>
        <p:nvSpPr>
          <p:cNvPr id="17424" name="Line 18"/>
          <p:cNvSpPr>
            <a:spLocks noChangeShapeType="1"/>
          </p:cNvSpPr>
          <p:nvPr/>
        </p:nvSpPr>
        <p:spPr bwMode="auto">
          <a:xfrm flipV="1">
            <a:off x="4618038" y="2892425"/>
            <a:ext cx="0" cy="2176463"/>
          </a:xfrm>
          <a:prstGeom prst="line">
            <a:avLst/>
          </a:prstGeom>
          <a:noFill/>
          <a:ln w="19050">
            <a:solidFill>
              <a:schemeClr val="tx1"/>
            </a:solidFill>
            <a:prstDash val="lgDash"/>
            <a:round/>
            <a:headEnd/>
            <a:tailEnd type="oval" w="lg" len="lg"/>
          </a:ln>
        </p:spPr>
        <p:txBody>
          <a:bodyPr>
            <a:prstTxWarp prst="textNoShape">
              <a:avLst/>
            </a:prstTxWarp>
          </a:bodyPr>
          <a:lstStyle/>
          <a:p>
            <a:endParaRPr lang="en-US"/>
          </a:p>
        </p:txBody>
      </p:sp>
      <p:sp>
        <p:nvSpPr>
          <p:cNvPr id="17425" name="Line 19"/>
          <p:cNvSpPr>
            <a:spLocks noChangeShapeType="1"/>
          </p:cNvSpPr>
          <p:nvPr/>
        </p:nvSpPr>
        <p:spPr bwMode="auto">
          <a:xfrm flipV="1">
            <a:off x="5121275" y="2676525"/>
            <a:ext cx="0" cy="2392363"/>
          </a:xfrm>
          <a:prstGeom prst="line">
            <a:avLst/>
          </a:prstGeom>
          <a:noFill/>
          <a:ln w="19050">
            <a:solidFill>
              <a:schemeClr val="tx1"/>
            </a:solidFill>
            <a:prstDash val="lgDash"/>
            <a:round/>
            <a:headEnd/>
            <a:tailEnd type="oval" w="lg" len="lg"/>
          </a:ln>
        </p:spPr>
        <p:txBody>
          <a:bodyPr>
            <a:prstTxWarp prst="textNoShape">
              <a:avLst/>
            </a:prstTxWarp>
          </a:bodyPr>
          <a:lstStyle/>
          <a:p>
            <a:endParaRPr lang="en-US"/>
          </a:p>
        </p:txBody>
      </p:sp>
      <p:sp>
        <p:nvSpPr>
          <p:cNvPr id="17426" name="Text Box 20"/>
          <p:cNvSpPr txBox="1">
            <a:spLocks noChangeArrowheads="1"/>
          </p:cNvSpPr>
          <p:nvPr/>
        </p:nvSpPr>
        <p:spPr bwMode="auto">
          <a:xfrm>
            <a:off x="2435225" y="5046663"/>
            <a:ext cx="309563" cy="366712"/>
          </a:xfrm>
          <a:prstGeom prst="rect">
            <a:avLst/>
          </a:prstGeom>
          <a:noFill/>
          <a:ln w="12700">
            <a:noFill/>
            <a:miter lim="800000"/>
            <a:headEnd/>
            <a:tailEnd/>
          </a:ln>
        </p:spPr>
        <p:txBody>
          <a:bodyPr wrap="none">
            <a:prstTxWarp prst="textNoShape">
              <a:avLst/>
            </a:prstTxWarp>
            <a:spAutoFit/>
          </a:bodyPr>
          <a:lstStyle/>
          <a:p>
            <a:pPr algn="ctr"/>
            <a:r>
              <a:rPr lang="en-US">
                <a:latin typeface="Tahoma" charset="0"/>
                <a:ea typeface="MS PGothic" pitchFamily="34" charset="-128"/>
                <a:cs typeface="MS PGothic" pitchFamily="34" charset="-128"/>
              </a:rPr>
              <a:t>2</a:t>
            </a:r>
          </a:p>
        </p:txBody>
      </p:sp>
      <p:sp>
        <p:nvSpPr>
          <p:cNvPr id="17427" name="Text Box 21"/>
          <p:cNvSpPr txBox="1">
            <a:spLocks noChangeArrowheads="1"/>
          </p:cNvSpPr>
          <p:nvPr/>
        </p:nvSpPr>
        <p:spPr bwMode="auto">
          <a:xfrm>
            <a:off x="2940050" y="5053013"/>
            <a:ext cx="309563" cy="366712"/>
          </a:xfrm>
          <a:prstGeom prst="rect">
            <a:avLst/>
          </a:prstGeom>
          <a:noFill/>
          <a:ln w="12700">
            <a:noFill/>
            <a:miter lim="800000"/>
            <a:headEnd/>
            <a:tailEnd/>
          </a:ln>
        </p:spPr>
        <p:txBody>
          <a:bodyPr wrap="none">
            <a:prstTxWarp prst="textNoShape">
              <a:avLst/>
            </a:prstTxWarp>
            <a:spAutoFit/>
          </a:bodyPr>
          <a:lstStyle/>
          <a:p>
            <a:pPr algn="ctr"/>
            <a:r>
              <a:rPr lang="en-US">
                <a:latin typeface="Tahoma" charset="0"/>
                <a:ea typeface="MS PGothic" pitchFamily="34" charset="-128"/>
                <a:cs typeface="MS PGothic" pitchFamily="34" charset="-128"/>
              </a:rPr>
              <a:t>3</a:t>
            </a:r>
          </a:p>
        </p:txBody>
      </p:sp>
      <p:sp>
        <p:nvSpPr>
          <p:cNvPr id="17428" name="Text Box 22"/>
          <p:cNvSpPr txBox="1">
            <a:spLocks noChangeArrowheads="1"/>
          </p:cNvSpPr>
          <p:nvPr/>
        </p:nvSpPr>
        <p:spPr bwMode="auto">
          <a:xfrm>
            <a:off x="3443288" y="5046663"/>
            <a:ext cx="309562" cy="366712"/>
          </a:xfrm>
          <a:prstGeom prst="rect">
            <a:avLst/>
          </a:prstGeom>
          <a:noFill/>
          <a:ln w="12700">
            <a:noFill/>
            <a:miter lim="800000"/>
            <a:headEnd/>
            <a:tailEnd/>
          </a:ln>
        </p:spPr>
        <p:txBody>
          <a:bodyPr wrap="none">
            <a:prstTxWarp prst="textNoShape">
              <a:avLst/>
            </a:prstTxWarp>
            <a:spAutoFit/>
          </a:bodyPr>
          <a:lstStyle/>
          <a:p>
            <a:pPr algn="ctr"/>
            <a:r>
              <a:rPr lang="en-US">
                <a:latin typeface="Tahoma" charset="0"/>
                <a:ea typeface="MS PGothic" pitchFamily="34" charset="-128"/>
                <a:cs typeface="MS PGothic" pitchFamily="34" charset="-128"/>
              </a:rPr>
              <a:t>4</a:t>
            </a:r>
          </a:p>
        </p:txBody>
      </p:sp>
      <p:sp>
        <p:nvSpPr>
          <p:cNvPr id="17429" name="Text Box 23"/>
          <p:cNvSpPr txBox="1">
            <a:spLocks noChangeArrowheads="1"/>
          </p:cNvSpPr>
          <p:nvPr/>
        </p:nvSpPr>
        <p:spPr bwMode="auto">
          <a:xfrm>
            <a:off x="3948113" y="5046663"/>
            <a:ext cx="309562" cy="366712"/>
          </a:xfrm>
          <a:prstGeom prst="rect">
            <a:avLst/>
          </a:prstGeom>
          <a:noFill/>
          <a:ln w="12700">
            <a:noFill/>
            <a:miter lim="800000"/>
            <a:headEnd/>
            <a:tailEnd/>
          </a:ln>
        </p:spPr>
        <p:txBody>
          <a:bodyPr wrap="none">
            <a:prstTxWarp prst="textNoShape">
              <a:avLst/>
            </a:prstTxWarp>
            <a:spAutoFit/>
          </a:bodyPr>
          <a:lstStyle/>
          <a:p>
            <a:pPr algn="ctr"/>
            <a:r>
              <a:rPr lang="en-US">
                <a:latin typeface="Tahoma" charset="0"/>
                <a:ea typeface="MS PGothic" pitchFamily="34" charset="-128"/>
                <a:cs typeface="MS PGothic" pitchFamily="34" charset="-128"/>
              </a:rPr>
              <a:t>5</a:t>
            </a:r>
          </a:p>
        </p:txBody>
      </p:sp>
      <p:sp>
        <p:nvSpPr>
          <p:cNvPr id="17430" name="Text Box 24"/>
          <p:cNvSpPr txBox="1">
            <a:spLocks noChangeArrowheads="1"/>
          </p:cNvSpPr>
          <p:nvPr/>
        </p:nvSpPr>
        <p:spPr bwMode="auto">
          <a:xfrm>
            <a:off x="4473575" y="5046663"/>
            <a:ext cx="309563" cy="366712"/>
          </a:xfrm>
          <a:prstGeom prst="rect">
            <a:avLst/>
          </a:prstGeom>
          <a:noFill/>
          <a:ln w="12700">
            <a:noFill/>
            <a:miter lim="800000"/>
            <a:headEnd/>
            <a:tailEnd/>
          </a:ln>
        </p:spPr>
        <p:txBody>
          <a:bodyPr wrap="none">
            <a:prstTxWarp prst="textNoShape">
              <a:avLst/>
            </a:prstTxWarp>
            <a:spAutoFit/>
          </a:bodyPr>
          <a:lstStyle/>
          <a:p>
            <a:pPr algn="ctr"/>
            <a:r>
              <a:rPr lang="en-US">
                <a:latin typeface="Tahoma" charset="0"/>
                <a:ea typeface="MS PGothic" pitchFamily="34" charset="-128"/>
                <a:cs typeface="MS PGothic" pitchFamily="34" charset="-128"/>
              </a:rPr>
              <a:t>6</a:t>
            </a:r>
          </a:p>
        </p:txBody>
      </p:sp>
      <p:sp>
        <p:nvSpPr>
          <p:cNvPr id="17431" name="Text Box 25"/>
          <p:cNvSpPr txBox="1">
            <a:spLocks noChangeArrowheads="1"/>
          </p:cNvSpPr>
          <p:nvPr/>
        </p:nvSpPr>
        <p:spPr bwMode="auto">
          <a:xfrm>
            <a:off x="4956175" y="5046663"/>
            <a:ext cx="309563" cy="366712"/>
          </a:xfrm>
          <a:prstGeom prst="rect">
            <a:avLst/>
          </a:prstGeom>
          <a:noFill/>
          <a:ln w="12700">
            <a:noFill/>
            <a:miter lim="800000"/>
            <a:headEnd/>
            <a:tailEnd/>
          </a:ln>
        </p:spPr>
        <p:txBody>
          <a:bodyPr wrap="none">
            <a:prstTxWarp prst="textNoShape">
              <a:avLst/>
            </a:prstTxWarp>
            <a:spAutoFit/>
          </a:bodyPr>
          <a:lstStyle/>
          <a:p>
            <a:pPr algn="ctr"/>
            <a:r>
              <a:rPr lang="en-US">
                <a:latin typeface="Tahoma" charset="0"/>
                <a:ea typeface="MS PGothic" pitchFamily="34" charset="-128"/>
                <a:cs typeface="MS PGothic" pitchFamily="34" charset="-128"/>
              </a:rPr>
              <a:t>7</a:t>
            </a:r>
          </a:p>
        </p:txBody>
      </p:sp>
      <p:sp>
        <p:nvSpPr>
          <p:cNvPr id="17432" name="Text Box 26"/>
          <p:cNvSpPr txBox="1">
            <a:spLocks noChangeArrowheads="1"/>
          </p:cNvSpPr>
          <p:nvPr/>
        </p:nvSpPr>
        <p:spPr bwMode="auto">
          <a:xfrm>
            <a:off x="5459413" y="5046663"/>
            <a:ext cx="309562" cy="366712"/>
          </a:xfrm>
          <a:prstGeom prst="rect">
            <a:avLst/>
          </a:prstGeom>
          <a:noFill/>
          <a:ln w="12700">
            <a:noFill/>
            <a:miter lim="800000"/>
            <a:headEnd/>
            <a:tailEnd/>
          </a:ln>
        </p:spPr>
        <p:txBody>
          <a:bodyPr wrap="none">
            <a:prstTxWarp prst="textNoShape">
              <a:avLst/>
            </a:prstTxWarp>
            <a:spAutoFit/>
          </a:bodyPr>
          <a:lstStyle/>
          <a:p>
            <a:pPr algn="ctr"/>
            <a:r>
              <a:rPr lang="en-US">
                <a:latin typeface="Tahoma" charset="0"/>
                <a:ea typeface="MS PGothic" pitchFamily="34" charset="-128"/>
                <a:cs typeface="MS PGothic" pitchFamily="34" charset="-128"/>
              </a:rPr>
              <a:t>8</a:t>
            </a:r>
          </a:p>
        </p:txBody>
      </p:sp>
      <p:sp>
        <p:nvSpPr>
          <p:cNvPr id="17433" name="Text Box 27"/>
          <p:cNvSpPr txBox="1">
            <a:spLocks noChangeArrowheads="1"/>
          </p:cNvSpPr>
          <p:nvPr/>
        </p:nvSpPr>
        <p:spPr bwMode="auto">
          <a:xfrm>
            <a:off x="5964238" y="5046663"/>
            <a:ext cx="309562" cy="366712"/>
          </a:xfrm>
          <a:prstGeom prst="rect">
            <a:avLst/>
          </a:prstGeom>
          <a:noFill/>
          <a:ln w="12700">
            <a:noFill/>
            <a:miter lim="800000"/>
            <a:headEnd/>
            <a:tailEnd/>
          </a:ln>
        </p:spPr>
        <p:txBody>
          <a:bodyPr wrap="none">
            <a:prstTxWarp prst="textNoShape">
              <a:avLst/>
            </a:prstTxWarp>
            <a:spAutoFit/>
          </a:bodyPr>
          <a:lstStyle/>
          <a:p>
            <a:pPr algn="ctr"/>
            <a:r>
              <a:rPr lang="en-US">
                <a:latin typeface="Tahoma" charset="0"/>
                <a:ea typeface="MS PGothic" pitchFamily="34" charset="-128"/>
                <a:cs typeface="MS PGothic" pitchFamily="34" charset="-128"/>
              </a:rPr>
              <a:t>9</a:t>
            </a:r>
          </a:p>
        </p:txBody>
      </p:sp>
      <p:sp>
        <p:nvSpPr>
          <p:cNvPr id="17434" name="Line 28"/>
          <p:cNvSpPr>
            <a:spLocks noChangeShapeType="1"/>
          </p:cNvSpPr>
          <p:nvPr/>
        </p:nvSpPr>
        <p:spPr bwMode="auto">
          <a:xfrm flipV="1">
            <a:off x="1520825" y="4405313"/>
            <a:ext cx="576263" cy="647700"/>
          </a:xfrm>
          <a:prstGeom prst="line">
            <a:avLst/>
          </a:prstGeom>
          <a:noFill/>
          <a:ln w="19050">
            <a:solidFill>
              <a:schemeClr val="tx1"/>
            </a:solidFill>
            <a:round/>
            <a:headEnd/>
            <a:tailEnd/>
          </a:ln>
        </p:spPr>
        <p:txBody>
          <a:bodyPr>
            <a:prstTxWarp prst="textNoShape">
              <a:avLst/>
            </a:prstTxWarp>
          </a:bodyPr>
          <a:lstStyle/>
          <a:p>
            <a:endParaRPr lang="en-US"/>
          </a:p>
        </p:txBody>
      </p:sp>
      <p:sp>
        <p:nvSpPr>
          <p:cNvPr id="17435" name="Line 29"/>
          <p:cNvSpPr>
            <a:spLocks noChangeShapeType="1"/>
          </p:cNvSpPr>
          <p:nvPr/>
        </p:nvSpPr>
        <p:spPr bwMode="auto">
          <a:xfrm flipV="1">
            <a:off x="2097088" y="4116388"/>
            <a:ext cx="504825" cy="288925"/>
          </a:xfrm>
          <a:prstGeom prst="line">
            <a:avLst/>
          </a:prstGeom>
          <a:noFill/>
          <a:ln w="19050">
            <a:solidFill>
              <a:schemeClr val="tx1"/>
            </a:solidFill>
            <a:round/>
            <a:headEnd/>
            <a:tailEnd/>
          </a:ln>
        </p:spPr>
        <p:txBody>
          <a:bodyPr>
            <a:prstTxWarp prst="textNoShape">
              <a:avLst/>
            </a:prstTxWarp>
          </a:bodyPr>
          <a:lstStyle/>
          <a:p>
            <a:endParaRPr lang="en-US"/>
          </a:p>
        </p:txBody>
      </p:sp>
      <p:sp>
        <p:nvSpPr>
          <p:cNvPr id="17436" name="Line 30"/>
          <p:cNvSpPr>
            <a:spLocks noChangeShapeType="1"/>
          </p:cNvSpPr>
          <p:nvPr/>
        </p:nvSpPr>
        <p:spPr bwMode="auto">
          <a:xfrm flipV="1">
            <a:off x="2601913" y="3973513"/>
            <a:ext cx="503237" cy="142875"/>
          </a:xfrm>
          <a:prstGeom prst="line">
            <a:avLst/>
          </a:prstGeom>
          <a:noFill/>
          <a:ln w="19050">
            <a:solidFill>
              <a:schemeClr val="tx1"/>
            </a:solidFill>
            <a:round/>
            <a:headEnd/>
            <a:tailEnd/>
          </a:ln>
        </p:spPr>
        <p:txBody>
          <a:bodyPr>
            <a:prstTxWarp prst="textNoShape">
              <a:avLst/>
            </a:prstTxWarp>
          </a:bodyPr>
          <a:lstStyle/>
          <a:p>
            <a:endParaRPr lang="en-US"/>
          </a:p>
        </p:txBody>
      </p:sp>
      <p:sp>
        <p:nvSpPr>
          <p:cNvPr id="17437" name="Line 31"/>
          <p:cNvSpPr>
            <a:spLocks noChangeShapeType="1"/>
          </p:cNvSpPr>
          <p:nvPr/>
        </p:nvSpPr>
        <p:spPr bwMode="auto">
          <a:xfrm flipV="1">
            <a:off x="3105150" y="3757613"/>
            <a:ext cx="504825" cy="215900"/>
          </a:xfrm>
          <a:prstGeom prst="line">
            <a:avLst/>
          </a:prstGeom>
          <a:noFill/>
          <a:ln w="19050">
            <a:solidFill>
              <a:schemeClr val="tx1"/>
            </a:solidFill>
            <a:round/>
            <a:headEnd/>
            <a:tailEnd/>
          </a:ln>
        </p:spPr>
        <p:txBody>
          <a:bodyPr>
            <a:prstTxWarp prst="textNoShape">
              <a:avLst/>
            </a:prstTxWarp>
          </a:bodyPr>
          <a:lstStyle/>
          <a:p>
            <a:endParaRPr lang="en-US"/>
          </a:p>
        </p:txBody>
      </p:sp>
      <p:sp>
        <p:nvSpPr>
          <p:cNvPr id="17438" name="Line 32"/>
          <p:cNvSpPr>
            <a:spLocks noChangeShapeType="1"/>
          </p:cNvSpPr>
          <p:nvPr/>
        </p:nvSpPr>
        <p:spPr bwMode="auto">
          <a:xfrm flipV="1">
            <a:off x="3609975" y="3468688"/>
            <a:ext cx="503238" cy="288925"/>
          </a:xfrm>
          <a:prstGeom prst="line">
            <a:avLst/>
          </a:prstGeom>
          <a:noFill/>
          <a:ln w="19050">
            <a:solidFill>
              <a:schemeClr val="tx1"/>
            </a:solidFill>
            <a:round/>
            <a:headEnd/>
            <a:tailEnd/>
          </a:ln>
        </p:spPr>
        <p:txBody>
          <a:bodyPr>
            <a:prstTxWarp prst="textNoShape">
              <a:avLst/>
            </a:prstTxWarp>
          </a:bodyPr>
          <a:lstStyle/>
          <a:p>
            <a:endParaRPr lang="en-US"/>
          </a:p>
        </p:txBody>
      </p:sp>
      <p:sp>
        <p:nvSpPr>
          <p:cNvPr id="17439" name="Line 33"/>
          <p:cNvSpPr>
            <a:spLocks noChangeShapeType="1"/>
          </p:cNvSpPr>
          <p:nvPr/>
        </p:nvSpPr>
        <p:spPr bwMode="auto">
          <a:xfrm flipV="1">
            <a:off x="4113213" y="2892425"/>
            <a:ext cx="504825" cy="576263"/>
          </a:xfrm>
          <a:prstGeom prst="line">
            <a:avLst/>
          </a:prstGeom>
          <a:noFill/>
          <a:ln w="19050">
            <a:solidFill>
              <a:schemeClr val="tx1"/>
            </a:solidFill>
            <a:round/>
            <a:headEnd/>
            <a:tailEnd/>
          </a:ln>
        </p:spPr>
        <p:txBody>
          <a:bodyPr>
            <a:prstTxWarp prst="textNoShape">
              <a:avLst/>
            </a:prstTxWarp>
          </a:bodyPr>
          <a:lstStyle/>
          <a:p>
            <a:endParaRPr lang="en-US"/>
          </a:p>
        </p:txBody>
      </p:sp>
      <p:sp>
        <p:nvSpPr>
          <p:cNvPr id="17440" name="Line 34"/>
          <p:cNvSpPr>
            <a:spLocks noChangeShapeType="1"/>
          </p:cNvSpPr>
          <p:nvPr/>
        </p:nvSpPr>
        <p:spPr bwMode="auto">
          <a:xfrm flipV="1">
            <a:off x="4618038" y="2676525"/>
            <a:ext cx="503237" cy="215900"/>
          </a:xfrm>
          <a:prstGeom prst="line">
            <a:avLst/>
          </a:prstGeom>
          <a:noFill/>
          <a:ln w="19050">
            <a:solidFill>
              <a:schemeClr val="tx1"/>
            </a:solidFill>
            <a:round/>
            <a:headEnd/>
            <a:tailEnd/>
          </a:ln>
        </p:spPr>
        <p:txBody>
          <a:bodyPr>
            <a:prstTxWarp prst="textNoShape">
              <a:avLst/>
            </a:prstTxWarp>
          </a:bodyPr>
          <a:lstStyle/>
          <a:p>
            <a:endParaRPr lang="en-US"/>
          </a:p>
        </p:txBody>
      </p:sp>
      <p:sp>
        <p:nvSpPr>
          <p:cNvPr id="17441" name="Text Box 35"/>
          <p:cNvSpPr txBox="1">
            <a:spLocks noChangeArrowheads="1"/>
          </p:cNvSpPr>
          <p:nvPr/>
        </p:nvSpPr>
        <p:spPr bwMode="auto">
          <a:xfrm>
            <a:off x="6405563" y="5053013"/>
            <a:ext cx="434975" cy="366712"/>
          </a:xfrm>
          <a:prstGeom prst="rect">
            <a:avLst/>
          </a:prstGeom>
          <a:noFill/>
          <a:ln w="12700">
            <a:noFill/>
            <a:miter lim="800000"/>
            <a:headEnd/>
            <a:tailEnd/>
          </a:ln>
        </p:spPr>
        <p:txBody>
          <a:bodyPr wrap="none">
            <a:prstTxWarp prst="textNoShape">
              <a:avLst/>
            </a:prstTxWarp>
            <a:spAutoFit/>
          </a:bodyPr>
          <a:lstStyle/>
          <a:p>
            <a:pPr algn="ctr"/>
            <a:r>
              <a:rPr lang="en-US">
                <a:latin typeface="Tahoma" charset="0"/>
                <a:ea typeface="MS PGothic" pitchFamily="34" charset="-128"/>
                <a:cs typeface="MS PGothic" pitchFamily="34" charset="-128"/>
              </a:rPr>
              <a:t>10</a:t>
            </a:r>
          </a:p>
        </p:txBody>
      </p:sp>
      <p:sp>
        <p:nvSpPr>
          <p:cNvPr id="17442" name="Line 36"/>
          <p:cNvSpPr>
            <a:spLocks noChangeShapeType="1"/>
          </p:cNvSpPr>
          <p:nvPr/>
        </p:nvSpPr>
        <p:spPr bwMode="auto">
          <a:xfrm flipV="1">
            <a:off x="6634163" y="1795463"/>
            <a:ext cx="0" cy="3257550"/>
          </a:xfrm>
          <a:prstGeom prst="line">
            <a:avLst/>
          </a:prstGeom>
          <a:noFill/>
          <a:ln w="19050">
            <a:solidFill>
              <a:srgbClr val="FF0000"/>
            </a:solidFill>
            <a:prstDash val="lgDash"/>
            <a:round/>
            <a:headEnd/>
            <a:tailEnd type="oval" w="lg" len="lg"/>
          </a:ln>
        </p:spPr>
        <p:txBody>
          <a:bodyPr>
            <a:prstTxWarp prst="textNoShape">
              <a:avLst/>
            </a:prstTxWarp>
          </a:bodyPr>
          <a:lstStyle/>
          <a:p>
            <a:endParaRPr lang="en-US"/>
          </a:p>
        </p:txBody>
      </p:sp>
      <p:sp>
        <p:nvSpPr>
          <p:cNvPr id="17443" name="Text Box 37"/>
          <p:cNvSpPr txBox="1">
            <a:spLocks noChangeArrowheads="1"/>
          </p:cNvSpPr>
          <p:nvPr/>
        </p:nvSpPr>
        <p:spPr bwMode="auto">
          <a:xfrm>
            <a:off x="3681413" y="4260850"/>
            <a:ext cx="1152525" cy="366713"/>
          </a:xfrm>
          <a:prstGeom prst="rect">
            <a:avLst/>
          </a:prstGeom>
          <a:solidFill>
            <a:schemeClr val="bg1"/>
          </a:solidFill>
          <a:ln w="9525">
            <a:noFill/>
            <a:miter lim="800000"/>
            <a:headEnd/>
            <a:tailEnd/>
          </a:ln>
        </p:spPr>
        <p:txBody>
          <a:bodyPr>
            <a:prstTxWarp prst="textNoShape">
              <a:avLst/>
            </a:prstTxWarp>
            <a:spAutoFit/>
          </a:bodyPr>
          <a:lstStyle/>
          <a:p>
            <a:pPr>
              <a:spcBef>
                <a:spcPct val="50000"/>
              </a:spcBef>
            </a:pPr>
            <a:r>
              <a:rPr lang="en-AU" b="1">
                <a:latin typeface="Tahoma" charset="0"/>
              </a:rPr>
              <a:t>Actuals</a:t>
            </a:r>
          </a:p>
        </p:txBody>
      </p:sp>
      <p:sp>
        <p:nvSpPr>
          <p:cNvPr id="17444" name="Line 38"/>
          <p:cNvSpPr>
            <a:spLocks noChangeShapeType="1"/>
          </p:cNvSpPr>
          <p:nvPr/>
        </p:nvSpPr>
        <p:spPr bwMode="auto">
          <a:xfrm>
            <a:off x="1520825" y="2020888"/>
            <a:ext cx="2954338" cy="7937"/>
          </a:xfrm>
          <a:prstGeom prst="line">
            <a:avLst/>
          </a:prstGeom>
          <a:noFill/>
          <a:ln w="38100">
            <a:solidFill>
              <a:srgbClr val="993366"/>
            </a:solidFill>
            <a:prstDash val="sysDot"/>
            <a:round/>
            <a:headEnd/>
            <a:tailEnd/>
          </a:ln>
        </p:spPr>
        <p:txBody>
          <a:bodyPr>
            <a:prstTxWarp prst="textNoShape">
              <a:avLst/>
            </a:prstTxWarp>
          </a:bodyPr>
          <a:lstStyle/>
          <a:p>
            <a:endParaRPr lang="en-US"/>
          </a:p>
        </p:txBody>
      </p:sp>
      <p:sp>
        <p:nvSpPr>
          <p:cNvPr id="17445" name="Line 39"/>
          <p:cNvSpPr>
            <a:spLocks noChangeShapeType="1"/>
          </p:cNvSpPr>
          <p:nvPr/>
        </p:nvSpPr>
        <p:spPr bwMode="auto">
          <a:xfrm>
            <a:off x="4475163" y="2173288"/>
            <a:ext cx="865187" cy="0"/>
          </a:xfrm>
          <a:prstGeom prst="line">
            <a:avLst/>
          </a:prstGeom>
          <a:noFill/>
          <a:ln w="38100">
            <a:solidFill>
              <a:srgbClr val="993366"/>
            </a:solidFill>
            <a:prstDash val="sysDot"/>
            <a:round/>
            <a:headEnd/>
            <a:tailEnd/>
          </a:ln>
        </p:spPr>
        <p:txBody>
          <a:bodyPr>
            <a:prstTxWarp prst="textNoShape">
              <a:avLst/>
            </a:prstTxWarp>
          </a:bodyPr>
          <a:lstStyle/>
          <a:p>
            <a:endParaRPr lang="en-US"/>
          </a:p>
        </p:txBody>
      </p:sp>
      <p:sp>
        <p:nvSpPr>
          <p:cNvPr id="17446" name="Line 40"/>
          <p:cNvSpPr>
            <a:spLocks noChangeShapeType="1"/>
          </p:cNvSpPr>
          <p:nvPr/>
        </p:nvSpPr>
        <p:spPr bwMode="auto">
          <a:xfrm flipV="1">
            <a:off x="5340350" y="1812925"/>
            <a:ext cx="0" cy="360363"/>
          </a:xfrm>
          <a:prstGeom prst="line">
            <a:avLst/>
          </a:prstGeom>
          <a:noFill/>
          <a:ln w="38100">
            <a:solidFill>
              <a:srgbClr val="993366"/>
            </a:solidFill>
            <a:prstDash val="sysDot"/>
            <a:round/>
            <a:headEnd/>
            <a:tailEnd/>
          </a:ln>
        </p:spPr>
        <p:txBody>
          <a:bodyPr>
            <a:prstTxWarp prst="textNoShape">
              <a:avLst/>
            </a:prstTxWarp>
          </a:bodyPr>
          <a:lstStyle/>
          <a:p>
            <a:endParaRPr lang="en-US"/>
          </a:p>
        </p:txBody>
      </p:sp>
      <p:sp>
        <p:nvSpPr>
          <p:cNvPr id="17447" name="Line 41"/>
          <p:cNvSpPr>
            <a:spLocks noChangeShapeType="1"/>
          </p:cNvSpPr>
          <p:nvPr/>
        </p:nvSpPr>
        <p:spPr bwMode="auto">
          <a:xfrm flipV="1">
            <a:off x="4475163" y="2028825"/>
            <a:ext cx="0" cy="144463"/>
          </a:xfrm>
          <a:prstGeom prst="line">
            <a:avLst/>
          </a:prstGeom>
          <a:noFill/>
          <a:ln w="38100">
            <a:solidFill>
              <a:srgbClr val="993366"/>
            </a:solidFill>
            <a:prstDash val="sysDot"/>
            <a:round/>
            <a:headEnd/>
            <a:tailEnd/>
          </a:ln>
        </p:spPr>
        <p:txBody>
          <a:bodyPr>
            <a:prstTxWarp prst="textNoShape">
              <a:avLst/>
            </a:prstTxWarp>
          </a:bodyPr>
          <a:lstStyle/>
          <a:p>
            <a:endParaRPr lang="en-US"/>
          </a:p>
        </p:txBody>
      </p:sp>
      <p:sp>
        <p:nvSpPr>
          <p:cNvPr id="17448" name="Text Box 9"/>
          <p:cNvSpPr txBox="1">
            <a:spLocks noChangeArrowheads="1"/>
          </p:cNvSpPr>
          <p:nvPr/>
        </p:nvSpPr>
        <p:spPr bwMode="auto">
          <a:xfrm rot="5400000">
            <a:off x="261937" y="3352801"/>
            <a:ext cx="2035175" cy="336550"/>
          </a:xfrm>
          <a:prstGeom prst="rect">
            <a:avLst/>
          </a:prstGeom>
          <a:noFill/>
          <a:ln w="12700">
            <a:noFill/>
            <a:miter lim="800000"/>
            <a:headEnd/>
            <a:tailEnd/>
          </a:ln>
        </p:spPr>
        <p:txBody>
          <a:bodyPr>
            <a:prstTxWarp prst="textNoShape">
              <a:avLst/>
            </a:prstTxWarp>
            <a:spAutoFit/>
          </a:bodyPr>
          <a:lstStyle/>
          <a:p>
            <a:pPr algn="ctr"/>
            <a:r>
              <a:rPr lang="en-AU" sz="1600">
                <a:latin typeface="Tahoma" charset="0"/>
                <a:ea typeface="MS PGothic" pitchFamily="34" charset="-128"/>
                <a:cs typeface="MS PGothic" pitchFamily="34" charset="-128"/>
              </a:rPr>
              <a:t>Scope (story points)</a:t>
            </a:r>
            <a:endParaRPr lang="en-US" sz="1600">
              <a:latin typeface="Tahoma" charset="0"/>
              <a:ea typeface="MS PGothic" pitchFamily="34" charset="-128"/>
              <a:cs typeface="MS PGothic" pitchFamily="34" charset="-128"/>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
          <p:cNvSpPr>
            <a:spLocks noChangeArrowheads="1"/>
          </p:cNvSpPr>
          <p:nvPr/>
        </p:nvSpPr>
        <p:spPr bwMode="auto">
          <a:xfrm>
            <a:off x="762000" y="850900"/>
            <a:ext cx="8534400" cy="3046413"/>
          </a:xfrm>
          <a:prstGeom prst="rect">
            <a:avLst/>
          </a:prstGeom>
          <a:noFill/>
          <a:ln w="9525">
            <a:noFill/>
            <a:miter lim="800000"/>
            <a:headEnd/>
            <a:tailEnd/>
          </a:ln>
        </p:spPr>
        <p:txBody>
          <a:bodyPr>
            <a:prstTxWarp prst="textNoShape">
              <a:avLst/>
            </a:prstTxWarp>
            <a:spAutoFit/>
          </a:bodyPr>
          <a:lstStyle/>
          <a:p>
            <a:r>
              <a:rPr lang="en-US" sz="6400"/>
              <a:t>Design</a:t>
            </a:r>
          </a:p>
          <a:p>
            <a:endParaRPr lang="en-US" sz="6400"/>
          </a:p>
          <a:p>
            <a:r>
              <a:rPr lang="en-US" sz="6400"/>
              <a:t>Modeling</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p:cNvPicPr>
            <a:picLocks noChangeAspect="1"/>
          </p:cNvPicPr>
          <p:nvPr/>
        </p:nvPicPr>
        <p:blipFill>
          <a:blip r:embed="rId3" cstate="print"/>
          <a:srcRect/>
          <a:stretch>
            <a:fillRect/>
          </a:stretch>
        </p:blipFill>
        <p:spPr bwMode="auto">
          <a:xfrm>
            <a:off x="1143000" y="44450"/>
            <a:ext cx="7069138" cy="6280150"/>
          </a:xfrm>
          <a:prstGeom prst="rect">
            <a:avLst/>
          </a:prstGeom>
          <a:noFill/>
          <a:ln w="9525">
            <a:noFill/>
            <a:miter lim="800000"/>
            <a:headEnd/>
            <a:tailEnd/>
          </a:ln>
        </p:spPr>
      </p:pic>
      <p:sp>
        <p:nvSpPr>
          <p:cNvPr id="41987" name="Rectangle 2"/>
          <p:cNvSpPr>
            <a:spLocks noChangeArrowheads="1"/>
          </p:cNvSpPr>
          <p:nvPr/>
        </p:nvSpPr>
        <p:spPr bwMode="auto">
          <a:xfrm>
            <a:off x="0" y="6550025"/>
            <a:ext cx="9220200" cy="307975"/>
          </a:xfrm>
          <a:prstGeom prst="rect">
            <a:avLst/>
          </a:prstGeom>
          <a:noFill/>
          <a:ln w="9525">
            <a:noFill/>
            <a:miter lim="800000"/>
            <a:headEnd/>
            <a:tailEnd/>
          </a:ln>
        </p:spPr>
        <p:txBody>
          <a:bodyPr>
            <a:prstTxWarp prst="textNoShape">
              <a:avLst/>
            </a:prstTxWarp>
            <a:spAutoFit/>
          </a:bodyPr>
          <a:lstStyle/>
          <a:p>
            <a:r>
              <a:rPr lang="en-US" sz="1400" b="1"/>
              <a:t>Source</a:t>
            </a:r>
            <a:r>
              <a:rPr lang="en-US" sz="1400"/>
              <a:t>: http://erik.doernenburg.com/2009/07/making-esb-pain-visible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0" name="Group 4"/>
          <p:cNvGrpSpPr>
            <a:grpSpLocks/>
          </p:cNvGrpSpPr>
          <p:nvPr/>
        </p:nvGrpSpPr>
        <p:grpSpPr bwMode="auto">
          <a:xfrm>
            <a:off x="1835150" y="3692525"/>
            <a:ext cx="1203325" cy="1504950"/>
            <a:chOff x="3872" y="1752"/>
            <a:chExt cx="1412" cy="1765"/>
          </a:xfrm>
        </p:grpSpPr>
        <p:sp>
          <p:nvSpPr>
            <p:cNvPr id="43029" name="Oval 5"/>
            <p:cNvSpPr>
              <a:spLocks noChangeArrowheads="1"/>
            </p:cNvSpPr>
            <p:nvPr/>
          </p:nvSpPr>
          <p:spPr bwMode="auto">
            <a:xfrm>
              <a:off x="4088" y="1752"/>
              <a:ext cx="911" cy="911"/>
            </a:xfrm>
            <a:prstGeom prst="ellipse">
              <a:avLst/>
            </a:prstGeom>
            <a:solidFill>
              <a:srgbClr val="3333CC"/>
            </a:solidFill>
            <a:ln w="9525">
              <a:noFill/>
              <a:round/>
              <a:headEnd/>
              <a:tailEnd/>
            </a:ln>
          </p:spPr>
          <p:txBody>
            <a:bodyPr wrap="none" anchor="ctr">
              <a:prstTxWarp prst="textNoShape">
                <a:avLst/>
              </a:prstTxWarp>
            </a:bodyPr>
            <a:lstStyle/>
            <a:p>
              <a:endParaRPr lang="en-US"/>
            </a:p>
          </p:txBody>
        </p:sp>
        <p:sp>
          <p:nvSpPr>
            <p:cNvPr id="43030" name="Oval 6"/>
            <p:cNvSpPr>
              <a:spLocks noChangeArrowheads="1"/>
            </p:cNvSpPr>
            <p:nvPr/>
          </p:nvSpPr>
          <p:spPr bwMode="auto">
            <a:xfrm>
              <a:off x="4113" y="1796"/>
              <a:ext cx="670" cy="670"/>
            </a:xfrm>
            <a:prstGeom prst="ellipse">
              <a:avLst/>
            </a:prstGeom>
            <a:solidFill>
              <a:srgbClr val="99CCFF"/>
            </a:solidFill>
            <a:ln w="9525">
              <a:noFill/>
              <a:round/>
              <a:headEnd/>
              <a:tailEnd/>
            </a:ln>
          </p:spPr>
          <p:txBody>
            <a:bodyPr wrap="none" anchor="ctr">
              <a:prstTxWarp prst="textNoShape">
                <a:avLst/>
              </a:prstTxWarp>
            </a:bodyPr>
            <a:lstStyle/>
            <a:p>
              <a:endParaRPr lang="en-US"/>
            </a:p>
          </p:txBody>
        </p:sp>
        <p:sp>
          <p:nvSpPr>
            <p:cNvPr id="43031" name="Freeform 7"/>
            <p:cNvSpPr>
              <a:spLocks/>
            </p:cNvSpPr>
            <p:nvPr/>
          </p:nvSpPr>
          <p:spPr bwMode="auto">
            <a:xfrm>
              <a:off x="3878" y="2474"/>
              <a:ext cx="1406" cy="1043"/>
            </a:xfrm>
            <a:custGeom>
              <a:avLst/>
              <a:gdLst>
                <a:gd name="T0" fmla="*/ 0 w 1406"/>
                <a:gd name="T1" fmla="*/ 1043 h 1043"/>
                <a:gd name="T2" fmla="*/ 1406 w 1406"/>
                <a:gd name="T3" fmla="*/ 1043 h 1043"/>
                <a:gd name="T4" fmla="*/ 680 w 1406"/>
                <a:gd name="T5" fmla="*/ 0 h 1043"/>
                <a:gd name="T6" fmla="*/ 0 w 1406"/>
                <a:gd name="T7" fmla="*/ 1043 h 1043"/>
                <a:gd name="T8" fmla="*/ 0 60000 65536"/>
                <a:gd name="T9" fmla="*/ 0 60000 65536"/>
                <a:gd name="T10" fmla="*/ 0 60000 65536"/>
                <a:gd name="T11" fmla="*/ 0 60000 65536"/>
                <a:gd name="T12" fmla="*/ 0 w 1406"/>
                <a:gd name="T13" fmla="*/ 0 h 1043"/>
                <a:gd name="T14" fmla="*/ 1406 w 1406"/>
                <a:gd name="T15" fmla="*/ 1043 h 1043"/>
              </a:gdLst>
              <a:ahLst/>
              <a:cxnLst>
                <a:cxn ang="T8">
                  <a:pos x="T0" y="T1"/>
                </a:cxn>
                <a:cxn ang="T9">
                  <a:pos x="T2" y="T3"/>
                </a:cxn>
                <a:cxn ang="T10">
                  <a:pos x="T4" y="T5"/>
                </a:cxn>
                <a:cxn ang="T11">
                  <a:pos x="T6" y="T7"/>
                </a:cxn>
              </a:cxnLst>
              <a:rect l="T12" t="T13" r="T14" b="T15"/>
              <a:pathLst>
                <a:path w="1406" h="1043">
                  <a:moveTo>
                    <a:pt x="0" y="1043"/>
                  </a:moveTo>
                  <a:cubicBezTo>
                    <a:pt x="0" y="1043"/>
                    <a:pt x="703" y="1043"/>
                    <a:pt x="1406" y="1043"/>
                  </a:cubicBezTo>
                  <a:cubicBezTo>
                    <a:pt x="1396" y="570"/>
                    <a:pt x="1096" y="0"/>
                    <a:pt x="680" y="0"/>
                  </a:cubicBezTo>
                  <a:cubicBezTo>
                    <a:pt x="264" y="0"/>
                    <a:pt x="4" y="486"/>
                    <a:pt x="0" y="1043"/>
                  </a:cubicBezTo>
                  <a:close/>
                </a:path>
              </a:pathLst>
            </a:custGeom>
            <a:solidFill>
              <a:srgbClr val="3333CC"/>
            </a:solidFill>
            <a:ln w="9525">
              <a:noFill/>
              <a:round/>
              <a:headEnd/>
              <a:tailEnd/>
            </a:ln>
          </p:spPr>
          <p:txBody>
            <a:bodyPr wrap="none" anchor="ctr">
              <a:prstTxWarp prst="textNoShape">
                <a:avLst/>
              </a:prstTxWarp>
            </a:bodyPr>
            <a:lstStyle/>
            <a:p>
              <a:endParaRPr lang="en-US"/>
            </a:p>
          </p:txBody>
        </p:sp>
        <p:sp>
          <p:nvSpPr>
            <p:cNvPr id="43032" name="Freeform 8"/>
            <p:cNvSpPr>
              <a:spLocks/>
            </p:cNvSpPr>
            <p:nvPr/>
          </p:nvSpPr>
          <p:spPr bwMode="auto">
            <a:xfrm>
              <a:off x="3872" y="2642"/>
              <a:ext cx="1179" cy="875"/>
            </a:xfrm>
            <a:custGeom>
              <a:avLst/>
              <a:gdLst>
                <a:gd name="T0" fmla="*/ 0 w 1406"/>
                <a:gd name="T1" fmla="*/ 875 h 1043"/>
                <a:gd name="T2" fmla="*/ 1179 w 1406"/>
                <a:gd name="T3" fmla="*/ 875 h 1043"/>
                <a:gd name="T4" fmla="*/ 570 w 1406"/>
                <a:gd name="T5" fmla="*/ 0 h 1043"/>
                <a:gd name="T6" fmla="*/ 0 w 1406"/>
                <a:gd name="T7" fmla="*/ 875 h 1043"/>
                <a:gd name="T8" fmla="*/ 0 60000 65536"/>
                <a:gd name="T9" fmla="*/ 0 60000 65536"/>
                <a:gd name="T10" fmla="*/ 0 60000 65536"/>
                <a:gd name="T11" fmla="*/ 0 60000 65536"/>
                <a:gd name="T12" fmla="*/ 0 w 1406"/>
                <a:gd name="T13" fmla="*/ 0 h 1043"/>
                <a:gd name="T14" fmla="*/ 1406 w 1406"/>
                <a:gd name="T15" fmla="*/ 1043 h 1043"/>
              </a:gdLst>
              <a:ahLst/>
              <a:cxnLst>
                <a:cxn ang="T8">
                  <a:pos x="T0" y="T1"/>
                </a:cxn>
                <a:cxn ang="T9">
                  <a:pos x="T2" y="T3"/>
                </a:cxn>
                <a:cxn ang="T10">
                  <a:pos x="T4" y="T5"/>
                </a:cxn>
                <a:cxn ang="T11">
                  <a:pos x="T6" y="T7"/>
                </a:cxn>
              </a:cxnLst>
              <a:rect l="T12" t="T13" r="T14" b="T15"/>
              <a:pathLst>
                <a:path w="1406" h="1043">
                  <a:moveTo>
                    <a:pt x="0" y="1043"/>
                  </a:moveTo>
                  <a:cubicBezTo>
                    <a:pt x="0" y="1043"/>
                    <a:pt x="703" y="1043"/>
                    <a:pt x="1406" y="1043"/>
                  </a:cubicBezTo>
                  <a:cubicBezTo>
                    <a:pt x="1396" y="570"/>
                    <a:pt x="1096" y="0"/>
                    <a:pt x="680" y="0"/>
                  </a:cubicBezTo>
                  <a:cubicBezTo>
                    <a:pt x="264" y="0"/>
                    <a:pt x="4" y="486"/>
                    <a:pt x="0" y="1043"/>
                  </a:cubicBezTo>
                  <a:close/>
                </a:path>
              </a:pathLst>
            </a:custGeom>
            <a:solidFill>
              <a:srgbClr val="99CCFF"/>
            </a:solidFill>
            <a:ln w="9525">
              <a:noFill/>
              <a:round/>
              <a:headEnd/>
              <a:tailEnd/>
            </a:ln>
          </p:spPr>
          <p:txBody>
            <a:bodyPr wrap="none" anchor="ctr">
              <a:prstTxWarp prst="textNoShape">
                <a:avLst/>
              </a:prstTxWarp>
            </a:bodyPr>
            <a:lstStyle/>
            <a:p>
              <a:endParaRPr lang="en-US"/>
            </a:p>
          </p:txBody>
        </p:sp>
      </p:grpSp>
      <p:sp>
        <p:nvSpPr>
          <p:cNvPr id="43011" name="AutoShape 9"/>
          <p:cNvSpPr>
            <a:spLocks noChangeArrowheads="1"/>
          </p:cNvSpPr>
          <p:nvPr/>
        </p:nvSpPr>
        <p:spPr bwMode="auto">
          <a:xfrm>
            <a:off x="1258888" y="2181225"/>
            <a:ext cx="1511300" cy="1008063"/>
          </a:xfrm>
          <a:prstGeom prst="cloudCallout">
            <a:avLst>
              <a:gd name="adj1" fmla="val 19431"/>
              <a:gd name="adj2" fmla="val 89528"/>
            </a:avLst>
          </a:prstGeom>
          <a:solidFill>
            <a:schemeClr val="accent1"/>
          </a:solidFill>
          <a:ln w="28575">
            <a:solidFill>
              <a:schemeClr val="accent2"/>
            </a:solidFill>
            <a:round/>
            <a:headEnd/>
            <a:tailEnd/>
          </a:ln>
        </p:spPr>
        <p:txBody>
          <a:bodyPr>
            <a:prstTxWarp prst="textNoShape">
              <a:avLst/>
            </a:prstTxWarp>
          </a:bodyPr>
          <a:lstStyle/>
          <a:p>
            <a:pPr algn="ctr"/>
            <a:endParaRPr lang="en-US"/>
          </a:p>
        </p:txBody>
      </p:sp>
      <p:sp>
        <p:nvSpPr>
          <p:cNvPr id="8" name="Rectangle 10"/>
          <p:cNvSpPr>
            <a:spLocks noChangeArrowheads="1"/>
          </p:cNvSpPr>
          <p:nvPr/>
        </p:nvSpPr>
        <p:spPr bwMode="auto">
          <a:xfrm>
            <a:off x="1763713" y="2397125"/>
            <a:ext cx="503237" cy="503238"/>
          </a:xfrm>
          <a:prstGeom prst="rect">
            <a:avLst/>
          </a:prstGeom>
          <a:solidFill>
            <a:srgbClr val="6699FF"/>
          </a:solidFill>
          <a:ln w="28575">
            <a:solidFill>
              <a:schemeClr val="accent2"/>
            </a:solidFill>
            <a:miter lim="800000"/>
            <a:headEnd/>
            <a:tailEnd/>
          </a:ln>
          <a:effectLst>
            <a:outerShdw blurRad="63500" dist="71842" dir="2700000" algn="ctr" rotWithShape="0">
              <a:schemeClr val="bg2">
                <a:alpha val="50000"/>
              </a:schemeClr>
            </a:outerShdw>
          </a:effectLst>
        </p:spPr>
        <p:txBody>
          <a:bodyPr>
            <a:prstTxWarp prst="textNoShape">
              <a:avLst/>
            </a:prstTxWarp>
          </a:bodyPr>
          <a:lstStyle/>
          <a:p>
            <a:endParaRPr lang="en-US"/>
          </a:p>
        </p:txBody>
      </p:sp>
      <p:grpSp>
        <p:nvGrpSpPr>
          <p:cNvPr id="43013" name="Group 11"/>
          <p:cNvGrpSpPr>
            <a:grpSpLocks/>
          </p:cNvGrpSpPr>
          <p:nvPr/>
        </p:nvGrpSpPr>
        <p:grpSpPr bwMode="auto">
          <a:xfrm>
            <a:off x="3851275" y="3692525"/>
            <a:ext cx="1211263" cy="1512888"/>
            <a:chOff x="2517" y="2295"/>
            <a:chExt cx="763" cy="953"/>
          </a:xfrm>
        </p:grpSpPr>
        <p:sp>
          <p:nvSpPr>
            <p:cNvPr id="43025" name="Oval 12"/>
            <p:cNvSpPr>
              <a:spLocks noChangeArrowheads="1"/>
            </p:cNvSpPr>
            <p:nvPr/>
          </p:nvSpPr>
          <p:spPr bwMode="gray">
            <a:xfrm>
              <a:off x="2634" y="2295"/>
              <a:ext cx="492" cy="492"/>
            </a:xfrm>
            <a:prstGeom prst="ellipse">
              <a:avLst/>
            </a:prstGeom>
            <a:solidFill>
              <a:srgbClr val="FF9966"/>
            </a:solidFill>
            <a:ln w="9525">
              <a:noFill/>
              <a:round/>
              <a:headEnd/>
              <a:tailEnd/>
            </a:ln>
          </p:spPr>
          <p:txBody>
            <a:bodyPr wrap="none" anchor="ctr">
              <a:prstTxWarp prst="textNoShape">
                <a:avLst/>
              </a:prstTxWarp>
            </a:bodyPr>
            <a:lstStyle/>
            <a:p>
              <a:endParaRPr lang="en-US"/>
            </a:p>
          </p:txBody>
        </p:sp>
        <p:sp>
          <p:nvSpPr>
            <p:cNvPr id="43026" name="Oval 13"/>
            <p:cNvSpPr>
              <a:spLocks noChangeArrowheads="1"/>
            </p:cNvSpPr>
            <p:nvPr/>
          </p:nvSpPr>
          <p:spPr bwMode="gray">
            <a:xfrm>
              <a:off x="2647" y="2319"/>
              <a:ext cx="362" cy="362"/>
            </a:xfrm>
            <a:prstGeom prst="ellipse">
              <a:avLst/>
            </a:prstGeom>
            <a:solidFill>
              <a:srgbClr val="FFCC99"/>
            </a:solidFill>
            <a:ln w="9525">
              <a:noFill/>
              <a:round/>
              <a:headEnd/>
              <a:tailEnd/>
            </a:ln>
          </p:spPr>
          <p:txBody>
            <a:bodyPr wrap="none" anchor="ctr">
              <a:prstTxWarp prst="textNoShape">
                <a:avLst/>
              </a:prstTxWarp>
            </a:bodyPr>
            <a:lstStyle/>
            <a:p>
              <a:endParaRPr lang="en-US"/>
            </a:p>
          </p:txBody>
        </p:sp>
        <p:sp>
          <p:nvSpPr>
            <p:cNvPr id="43027" name="Freeform 14"/>
            <p:cNvSpPr>
              <a:spLocks/>
            </p:cNvSpPr>
            <p:nvPr/>
          </p:nvSpPr>
          <p:spPr bwMode="gray">
            <a:xfrm>
              <a:off x="2520" y="2685"/>
              <a:ext cx="760" cy="563"/>
            </a:xfrm>
            <a:custGeom>
              <a:avLst/>
              <a:gdLst>
                <a:gd name="T0" fmla="*/ 0 w 1406"/>
                <a:gd name="T1" fmla="*/ 563 h 1043"/>
                <a:gd name="T2" fmla="*/ 760 w 1406"/>
                <a:gd name="T3" fmla="*/ 563 h 1043"/>
                <a:gd name="T4" fmla="*/ 368 w 1406"/>
                <a:gd name="T5" fmla="*/ 0 h 1043"/>
                <a:gd name="T6" fmla="*/ 0 w 1406"/>
                <a:gd name="T7" fmla="*/ 563 h 1043"/>
                <a:gd name="T8" fmla="*/ 0 60000 65536"/>
                <a:gd name="T9" fmla="*/ 0 60000 65536"/>
                <a:gd name="T10" fmla="*/ 0 60000 65536"/>
                <a:gd name="T11" fmla="*/ 0 60000 65536"/>
                <a:gd name="T12" fmla="*/ 0 w 1406"/>
                <a:gd name="T13" fmla="*/ 0 h 1043"/>
                <a:gd name="T14" fmla="*/ 1406 w 1406"/>
                <a:gd name="T15" fmla="*/ 1043 h 1043"/>
              </a:gdLst>
              <a:ahLst/>
              <a:cxnLst>
                <a:cxn ang="T8">
                  <a:pos x="T0" y="T1"/>
                </a:cxn>
                <a:cxn ang="T9">
                  <a:pos x="T2" y="T3"/>
                </a:cxn>
                <a:cxn ang="T10">
                  <a:pos x="T4" y="T5"/>
                </a:cxn>
                <a:cxn ang="T11">
                  <a:pos x="T6" y="T7"/>
                </a:cxn>
              </a:cxnLst>
              <a:rect l="T12" t="T13" r="T14" b="T15"/>
              <a:pathLst>
                <a:path w="1406" h="1043">
                  <a:moveTo>
                    <a:pt x="0" y="1043"/>
                  </a:moveTo>
                  <a:cubicBezTo>
                    <a:pt x="0" y="1043"/>
                    <a:pt x="703" y="1043"/>
                    <a:pt x="1406" y="1043"/>
                  </a:cubicBezTo>
                  <a:cubicBezTo>
                    <a:pt x="1396" y="570"/>
                    <a:pt x="1096" y="0"/>
                    <a:pt x="680" y="0"/>
                  </a:cubicBezTo>
                  <a:cubicBezTo>
                    <a:pt x="264" y="0"/>
                    <a:pt x="4" y="486"/>
                    <a:pt x="0" y="1043"/>
                  </a:cubicBezTo>
                  <a:close/>
                </a:path>
              </a:pathLst>
            </a:custGeom>
            <a:solidFill>
              <a:srgbClr val="FF9966"/>
            </a:solidFill>
            <a:ln w="9525">
              <a:noFill/>
              <a:round/>
              <a:headEnd/>
              <a:tailEnd/>
            </a:ln>
          </p:spPr>
          <p:txBody>
            <a:bodyPr wrap="none" anchor="ctr">
              <a:prstTxWarp prst="textNoShape">
                <a:avLst/>
              </a:prstTxWarp>
            </a:bodyPr>
            <a:lstStyle/>
            <a:p>
              <a:endParaRPr lang="en-US"/>
            </a:p>
          </p:txBody>
        </p:sp>
        <p:sp>
          <p:nvSpPr>
            <p:cNvPr id="43028" name="Freeform 15"/>
            <p:cNvSpPr>
              <a:spLocks/>
            </p:cNvSpPr>
            <p:nvPr/>
          </p:nvSpPr>
          <p:spPr bwMode="gray">
            <a:xfrm>
              <a:off x="2517" y="2776"/>
              <a:ext cx="637" cy="472"/>
            </a:xfrm>
            <a:custGeom>
              <a:avLst/>
              <a:gdLst>
                <a:gd name="T0" fmla="*/ 0 w 1406"/>
                <a:gd name="T1" fmla="*/ 472 h 1043"/>
                <a:gd name="T2" fmla="*/ 637 w 1406"/>
                <a:gd name="T3" fmla="*/ 472 h 1043"/>
                <a:gd name="T4" fmla="*/ 308 w 1406"/>
                <a:gd name="T5" fmla="*/ 0 h 1043"/>
                <a:gd name="T6" fmla="*/ 0 w 1406"/>
                <a:gd name="T7" fmla="*/ 472 h 1043"/>
                <a:gd name="T8" fmla="*/ 0 60000 65536"/>
                <a:gd name="T9" fmla="*/ 0 60000 65536"/>
                <a:gd name="T10" fmla="*/ 0 60000 65536"/>
                <a:gd name="T11" fmla="*/ 0 60000 65536"/>
                <a:gd name="T12" fmla="*/ 0 w 1406"/>
                <a:gd name="T13" fmla="*/ 0 h 1043"/>
                <a:gd name="T14" fmla="*/ 1406 w 1406"/>
                <a:gd name="T15" fmla="*/ 1043 h 1043"/>
              </a:gdLst>
              <a:ahLst/>
              <a:cxnLst>
                <a:cxn ang="T8">
                  <a:pos x="T0" y="T1"/>
                </a:cxn>
                <a:cxn ang="T9">
                  <a:pos x="T2" y="T3"/>
                </a:cxn>
                <a:cxn ang="T10">
                  <a:pos x="T4" y="T5"/>
                </a:cxn>
                <a:cxn ang="T11">
                  <a:pos x="T6" y="T7"/>
                </a:cxn>
              </a:cxnLst>
              <a:rect l="T12" t="T13" r="T14" b="T15"/>
              <a:pathLst>
                <a:path w="1406" h="1043">
                  <a:moveTo>
                    <a:pt x="0" y="1043"/>
                  </a:moveTo>
                  <a:cubicBezTo>
                    <a:pt x="0" y="1043"/>
                    <a:pt x="703" y="1043"/>
                    <a:pt x="1406" y="1043"/>
                  </a:cubicBezTo>
                  <a:cubicBezTo>
                    <a:pt x="1396" y="570"/>
                    <a:pt x="1096" y="0"/>
                    <a:pt x="680" y="0"/>
                  </a:cubicBezTo>
                  <a:cubicBezTo>
                    <a:pt x="264" y="0"/>
                    <a:pt x="4" y="486"/>
                    <a:pt x="0" y="1043"/>
                  </a:cubicBezTo>
                  <a:close/>
                </a:path>
              </a:pathLst>
            </a:custGeom>
            <a:solidFill>
              <a:srgbClr val="FFCC99"/>
            </a:solidFill>
            <a:ln w="9525">
              <a:noFill/>
              <a:round/>
              <a:headEnd/>
              <a:tailEnd/>
            </a:ln>
          </p:spPr>
          <p:txBody>
            <a:bodyPr wrap="none" anchor="ctr">
              <a:prstTxWarp prst="textNoShape">
                <a:avLst/>
              </a:prstTxWarp>
            </a:bodyPr>
            <a:lstStyle/>
            <a:p>
              <a:endParaRPr lang="en-US"/>
            </a:p>
          </p:txBody>
        </p:sp>
      </p:grpSp>
      <p:grpSp>
        <p:nvGrpSpPr>
          <p:cNvPr id="43014" name="Group 16"/>
          <p:cNvGrpSpPr>
            <a:grpSpLocks/>
          </p:cNvGrpSpPr>
          <p:nvPr/>
        </p:nvGrpSpPr>
        <p:grpSpPr bwMode="auto">
          <a:xfrm>
            <a:off x="5867400" y="3694113"/>
            <a:ext cx="1211263" cy="1512887"/>
            <a:chOff x="3872" y="1752"/>
            <a:chExt cx="1412" cy="1765"/>
          </a:xfrm>
        </p:grpSpPr>
        <p:sp>
          <p:nvSpPr>
            <p:cNvPr id="43021" name="Oval 17"/>
            <p:cNvSpPr>
              <a:spLocks noChangeArrowheads="1"/>
            </p:cNvSpPr>
            <p:nvPr/>
          </p:nvSpPr>
          <p:spPr bwMode="gray">
            <a:xfrm>
              <a:off x="4088" y="1752"/>
              <a:ext cx="911" cy="911"/>
            </a:xfrm>
            <a:prstGeom prst="ellipse">
              <a:avLst/>
            </a:prstGeom>
            <a:solidFill>
              <a:srgbClr val="669900"/>
            </a:solidFill>
            <a:ln w="9525">
              <a:noFill/>
              <a:round/>
              <a:headEnd/>
              <a:tailEnd/>
            </a:ln>
          </p:spPr>
          <p:txBody>
            <a:bodyPr wrap="none" anchor="ctr">
              <a:prstTxWarp prst="textNoShape">
                <a:avLst/>
              </a:prstTxWarp>
            </a:bodyPr>
            <a:lstStyle/>
            <a:p>
              <a:endParaRPr lang="en-US"/>
            </a:p>
          </p:txBody>
        </p:sp>
        <p:sp>
          <p:nvSpPr>
            <p:cNvPr id="43022" name="Oval 18"/>
            <p:cNvSpPr>
              <a:spLocks noChangeArrowheads="1"/>
            </p:cNvSpPr>
            <p:nvPr/>
          </p:nvSpPr>
          <p:spPr bwMode="gray">
            <a:xfrm>
              <a:off x="4113" y="1796"/>
              <a:ext cx="670" cy="670"/>
            </a:xfrm>
            <a:prstGeom prst="ellipse">
              <a:avLst/>
            </a:prstGeom>
            <a:solidFill>
              <a:srgbClr val="CCCC00"/>
            </a:solidFill>
            <a:ln w="9525">
              <a:noFill/>
              <a:round/>
              <a:headEnd/>
              <a:tailEnd/>
            </a:ln>
          </p:spPr>
          <p:txBody>
            <a:bodyPr wrap="none" anchor="ctr">
              <a:prstTxWarp prst="textNoShape">
                <a:avLst/>
              </a:prstTxWarp>
            </a:bodyPr>
            <a:lstStyle/>
            <a:p>
              <a:endParaRPr lang="en-US"/>
            </a:p>
          </p:txBody>
        </p:sp>
        <p:sp>
          <p:nvSpPr>
            <p:cNvPr id="43023" name="Freeform 19"/>
            <p:cNvSpPr>
              <a:spLocks/>
            </p:cNvSpPr>
            <p:nvPr/>
          </p:nvSpPr>
          <p:spPr bwMode="gray">
            <a:xfrm>
              <a:off x="3878" y="2474"/>
              <a:ext cx="1406" cy="1043"/>
            </a:xfrm>
            <a:custGeom>
              <a:avLst/>
              <a:gdLst>
                <a:gd name="T0" fmla="*/ 0 w 1406"/>
                <a:gd name="T1" fmla="*/ 1043 h 1043"/>
                <a:gd name="T2" fmla="*/ 1406 w 1406"/>
                <a:gd name="T3" fmla="*/ 1043 h 1043"/>
                <a:gd name="T4" fmla="*/ 680 w 1406"/>
                <a:gd name="T5" fmla="*/ 0 h 1043"/>
                <a:gd name="T6" fmla="*/ 0 w 1406"/>
                <a:gd name="T7" fmla="*/ 1043 h 1043"/>
                <a:gd name="T8" fmla="*/ 0 60000 65536"/>
                <a:gd name="T9" fmla="*/ 0 60000 65536"/>
                <a:gd name="T10" fmla="*/ 0 60000 65536"/>
                <a:gd name="T11" fmla="*/ 0 60000 65536"/>
                <a:gd name="T12" fmla="*/ 0 w 1406"/>
                <a:gd name="T13" fmla="*/ 0 h 1043"/>
                <a:gd name="T14" fmla="*/ 1406 w 1406"/>
                <a:gd name="T15" fmla="*/ 1043 h 1043"/>
              </a:gdLst>
              <a:ahLst/>
              <a:cxnLst>
                <a:cxn ang="T8">
                  <a:pos x="T0" y="T1"/>
                </a:cxn>
                <a:cxn ang="T9">
                  <a:pos x="T2" y="T3"/>
                </a:cxn>
                <a:cxn ang="T10">
                  <a:pos x="T4" y="T5"/>
                </a:cxn>
                <a:cxn ang="T11">
                  <a:pos x="T6" y="T7"/>
                </a:cxn>
              </a:cxnLst>
              <a:rect l="T12" t="T13" r="T14" b="T15"/>
              <a:pathLst>
                <a:path w="1406" h="1043">
                  <a:moveTo>
                    <a:pt x="0" y="1043"/>
                  </a:moveTo>
                  <a:cubicBezTo>
                    <a:pt x="0" y="1043"/>
                    <a:pt x="703" y="1043"/>
                    <a:pt x="1406" y="1043"/>
                  </a:cubicBezTo>
                  <a:cubicBezTo>
                    <a:pt x="1396" y="570"/>
                    <a:pt x="1096" y="0"/>
                    <a:pt x="680" y="0"/>
                  </a:cubicBezTo>
                  <a:cubicBezTo>
                    <a:pt x="264" y="0"/>
                    <a:pt x="4" y="486"/>
                    <a:pt x="0" y="1043"/>
                  </a:cubicBezTo>
                  <a:close/>
                </a:path>
              </a:pathLst>
            </a:custGeom>
            <a:solidFill>
              <a:srgbClr val="669900"/>
            </a:solidFill>
            <a:ln w="9525">
              <a:noFill/>
              <a:round/>
              <a:headEnd/>
              <a:tailEnd/>
            </a:ln>
          </p:spPr>
          <p:txBody>
            <a:bodyPr wrap="none" anchor="ctr">
              <a:prstTxWarp prst="textNoShape">
                <a:avLst/>
              </a:prstTxWarp>
            </a:bodyPr>
            <a:lstStyle/>
            <a:p>
              <a:endParaRPr lang="en-US"/>
            </a:p>
          </p:txBody>
        </p:sp>
        <p:sp>
          <p:nvSpPr>
            <p:cNvPr id="43024" name="Freeform 20"/>
            <p:cNvSpPr>
              <a:spLocks/>
            </p:cNvSpPr>
            <p:nvPr/>
          </p:nvSpPr>
          <p:spPr bwMode="gray">
            <a:xfrm>
              <a:off x="3872" y="2642"/>
              <a:ext cx="1179" cy="875"/>
            </a:xfrm>
            <a:custGeom>
              <a:avLst/>
              <a:gdLst>
                <a:gd name="T0" fmla="*/ 0 w 1406"/>
                <a:gd name="T1" fmla="*/ 875 h 1043"/>
                <a:gd name="T2" fmla="*/ 1179 w 1406"/>
                <a:gd name="T3" fmla="*/ 875 h 1043"/>
                <a:gd name="T4" fmla="*/ 570 w 1406"/>
                <a:gd name="T5" fmla="*/ 0 h 1043"/>
                <a:gd name="T6" fmla="*/ 0 w 1406"/>
                <a:gd name="T7" fmla="*/ 875 h 1043"/>
                <a:gd name="T8" fmla="*/ 0 60000 65536"/>
                <a:gd name="T9" fmla="*/ 0 60000 65536"/>
                <a:gd name="T10" fmla="*/ 0 60000 65536"/>
                <a:gd name="T11" fmla="*/ 0 60000 65536"/>
                <a:gd name="T12" fmla="*/ 0 w 1406"/>
                <a:gd name="T13" fmla="*/ 0 h 1043"/>
                <a:gd name="T14" fmla="*/ 1406 w 1406"/>
                <a:gd name="T15" fmla="*/ 1043 h 1043"/>
              </a:gdLst>
              <a:ahLst/>
              <a:cxnLst>
                <a:cxn ang="T8">
                  <a:pos x="T0" y="T1"/>
                </a:cxn>
                <a:cxn ang="T9">
                  <a:pos x="T2" y="T3"/>
                </a:cxn>
                <a:cxn ang="T10">
                  <a:pos x="T4" y="T5"/>
                </a:cxn>
                <a:cxn ang="T11">
                  <a:pos x="T6" y="T7"/>
                </a:cxn>
              </a:cxnLst>
              <a:rect l="T12" t="T13" r="T14" b="T15"/>
              <a:pathLst>
                <a:path w="1406" h="1043">
                  <a:moveTo>
                    <a:pt x="0" y="1043"/>
                  </a:moveTo>
                  <a:cubicBezTo>
                    <a:pt x="0" y="1043"/>
                    <a:pt x="703" y="1043"/>
                    <a:pt x="1406" y="1043"/>
                  </a:cubicBezTo>
                  <a:cubicBezTo>
                    <a:pt x="1396" y="570"/>
                    <a:pt x="1096" y="0"/>
                    <a:pt x="680" y="0"/>
                  </a:cubicBezTo>
                  <a:cubicBezTo>
                    <a:pt x="264" y="0"/>
                    <a:pt x="4" y="486"/>
                    <a:pt x="0" y="1043"/>
                  </a:cubicBezTo>
                  <a:close/>
                </a:path>
              </a:pathLst>
            </a:custGeom>
            <a:solidFill>
              <a:srgbClr val="CCCC00"/>
            </a:solidFill>
            <a:ln w="9525">
              <a:noFill/>
              <a:round/>
              <a:headEnd/>
              <a:tailEnd/>
            </a:ln>
          </p:spPr>
          <p:txBody>
            <a:bodyPr wrap="none" anchor="ctr">
              <a:prstTxWarp prst="textNoShape">
                <a:avLst/>
              </a:prstTxWarp>
            </a:bodyPr>
            <a:lstStyle/>
            <a:p>
              <a:endParaRPr lang="en-US"/>
            </a:p>
          </p:txBody>
        </p:sp>
      </p:grpSp>
      <p:sp>
        <p:nvSpPr>
          <p:cNvPr id="43015" name="AutoShape 21"/>
          <p:cNvSpPr>
            <a:spLocks noChangeArrowheads="1"/>
          </p:cNvSpPr>
          <p:nvPr/>
        </p:nvSpPr>
        <p:spPr bwMode="gray">
          <a:xfrm>
            <a:off x="3563938" y="1749425"/>
            <a:ext cx="1511300" cy="1008063"/>
          </a:xfrm>
          <a:prstGeom prst="cloudCallout">
            <a:avLst>
              <a:gd name="adj1" fmla="val 3676"/>
              <a:gd name="adj2" fmla="val 125435"/>
            </a:avLst>
          </a:prstGeom>
          <a:solidFill>
            <a:srgbClr val="FFCC99"/>
          </a:solidFill>
          <a:ln w="28575">
            <a:solidFill>
              <a:srgbClr val="FF9966"/>
            </a:solidFill>
            <a:round/>
            <a:headEnd/>
            <a:tailEnd/>
          </a:ln>
        </p:spPr>
        <p:txBody>
          <a:bodyPr wrap="none" anchor="ctr">
            <a:prstTxWarp prst="textNoShape">
              <a:avLst/>
            </a:prstTxWarp>
          </a:bodyPr>
          <a:lstStyle/>
          <a:p>
            <a:pPr algn="ctr"/>
            <a:endParaRPr lang="en-US"/>
          </a:p>
        </p:txBody>
      </p:sp>
      <p:sp>
        <p:nvSpPr>
          <p:cNvPr id="20" name="AutoShape 22"/>
          <p:cNvSpPr>
            <a:spLocks noChangeArrowheads="1"/>
          </p:cNvSpPr>
          <p:nvPr/>
        </p:nvSpPr>
        <p:spPr bwMode="gray">
          <a:xfrm>
            <a:off x="4067175" y="1966913"/>
            <a:ext cx="503238" cy="503237"/>
          </a:xfrm>
          <a:prstGeom prst="triangle">
            <a:avLst>
              <a:gd name="adj" fmla="val 50000"/>
            </a:avLst>
          </a:prstGeom>
          <a:solidFill>
            <a:srgbClr val="FF9933"/>
          </a:solidFill>
          <a:ln w="28575">
            <a:solidFill>
              <a:srgbClr val="FF6600"/>
            </a:solidFill>
            <a:miter lim="800000"/>
            <a:headEnd/>
            <a:tailEnd/>
          </a:ln>
          <a:effectLst>
            <a:outerShdw blurRad="63500" dist="71842" dir="2700000" algn="ctr" rotWithShape="0">
              <a:schemeClr val="bg2">
                <a:alpha val="50000"/>
              </a:schemeClr>
            </a:outerShdw>
          </a:effectLst>
        </p:spPr>
        <p:txBody>
          <a:bodyPr wrap="none" anchor="ctr">
            <a:prstTxWarp prst="textNoShape">
              <a:avLst/>
            </a:prstTxWarp>
          </a:bodyPr>
          <a:lstStyle/>
          <a:p>
            <a:endParaRPr lang="en-US"/>
          </a:p>
        </p:txBody>
      </p:sp>
      <p:sp>
        <p:nvSpPr>
          <p:cNvPr id="43017" name="AutoShape 23"/>
          <p:cNvSpPr>
            <a:spLocks noChangeArrowheads="1"/>
          </p:cNvSpPr>
          <p:nvPr/>
        </p:nvSpPr>
        <p:spPr bwMode="gray">
          <a:xfrm>
            <a:off x="6299200" y="2181225"/>
            <a:ext cx="1511300" cy="1008063"/>
          </a:xfrm>
          <a:prstGeom prst="cloudCallout">
            <a:avLst>
              <a:gd name="adj1" fmla="val -33509"/>
              <a:gd name="adj2" fmla="val 91417"/>
            </a:avLst>
          </a:prstGeom>
          <a:solidFill>
            <a:srgbClr val="99CC00"/>
          </a:solidFill>
          <a:ln w="28575">
            <a:solidFill>
              <a:srgbClr val="669900"/>
            </a:solidFill>
            <a:round/>
            <a:headEnd/>
            <a:tailEnd/>
          </a:ln>
        </p:spPr>
        <p:txBody>
          <a:bodyPr wrap="none" anchor="ctr">
            <a:prstTxWarp prst="textNoShape">
              <a:avLst/>
            </a:prstTxWarp>
          </a:bodyPr>
          <a:lstStyle/>
          <a:p>
            <a:pPr algn="ctr"/>
            <a:endParaRPr lang="en-US"/>
          </a:p>
        </p:txBody>
      </p:sp>
      <p:sp>
        <p:nvSpPr>
          <p:cNvPr id="22" name="Oval 24"/>
          <p:cNvSpPr>
            <a:spLocks noChangeArrowheads="1"/>
          </p:cNvSpPr>
          <p:nvPr/>
        </p:nvSpPr>
        <p:spPr bwMode="auto">
          <a:xfrm>
            <a:off x="6802438" y="2397125"/>
            <a:ext cx="503237" cy="503238"/>
          </a:xfrm>
          <a:prstGeom prst="ellipse">
            <a:avLst/>
          </a:prstGeom>
          <a:solidFill>
            <a:srgbClr val="669900"/>
          </a:solidFill>
          <a:ln w="28575">
            <a:solidFill>
              <a:srgbClr val="336600"/>
            </a:solidFill>
            <a:round/>
            <a:headEnd/>
            <a:tailEnd/>
          </a:ln>
          <a:effectLst>
            <a:outerShdw blurRad="63500" dist="71842" dir="2700000" algn="ctr" rotWithShape="0">
              <a:schemeClr val="bg2">
                <a:alpha val="50000"/>
              </a:schemeClr>
            </a:outerShdw>
          </a:effectLst>
        </p:spPr>
        <p:txBody>
          <a:bodyPr>
            <a:prstTxWarp prst="textNoShape">
              <a:avLst/>
            </a:prstTxWarp>
          </a:bodyPr>
          <a:lstStyle/>
          <a:p>
            <a:endParaRPr lang="en-US"/>
          </a:p>
        </p:txBody>
      </p:sp>
      <p:sp>
        <p:nvSpPr>
          <p:cNvPr id="43019" name="Line 25"/>
          <p:cNvSpPr>
            <a:spLocks noChangeShapeType="1"/>
          </p:cNvSpPr>
          <p:nvPr/>
        </p:nvSpPr>
        <p:spPr bwMode="auto">
          <a:xfrm>
            <a:off x="1546225" y="5205413"/>
            <a:ext cx="5832475" cy="0"/>
          </a:xfrm>
          <a:prstGeom prst="line">
            <a:avLst/>
          </a:prstGeom>
          <a:noFill/>
          <a:ln w="38100">
            <a:solidFill>
              <a:srgbClr val="5F5F5F"/>
            </a:solidFill>
            <a:round/>
            <a:headEnd/>
            <a:tailEnd/>
          </a:ln>
        </p:spPr>
        <p:txBody>
          <a:bodyPr>
            <a:prstTxWarp prst="textNoShape">
              <a:avLst/>
            </a:prstTxWarp>
          </a:bodyPr>
          <a:lstStyle/>
          <a:p>
            <a:endParaRPr lang="en-US"/>
          </a:p>
        </p:txBody>
      </p:sp>
      <p:sp>
        <p:nvSpPr>
          <p:cNvPr id="43020" name="Text Box 26"/>
          <p:cNvSpPr txBox="1">
            <a:spLocks noChangeArrowheads="1"/>
          </p:cNvSpPr>
          <p:nvPr/>
        </p:nvSpPr>
        <p:spPr bwMode="gray">
          <a:xfrm>
            <a:off x="2606675" y="5661025"/>
            <a:ext cx="3929063" cy="366713"/>
          </a:xfrm>
          <a:prstGeom prst="rect">
            <a:avLst/>
          </a:prstGeom>
          <a:noFill/>
          <a:ln w="9525">
            <a:noFill/>
            <a:miter lim="800000"/>
            <a:headEnd/>
            <a:tailEnd/>
          </a:ln>
        </p:spPr>
        <p:txBody>
          <a:bodyPr anchor="b">
            <a:prstTxWarp prst="textNoShape">
              <a:avLst/>
            </a:prstTxWarp>
          </a:bodyPr>
          <a:lstStyle/>
          <a:p>
            <a:pPr algn="ctr"/>
            <a:r>
              <a:rPr lang="en-GB" b="1">
                <a:solidFill>
                  <a:srgbClr val="5A007D"/>
                </a:solidFill>
                <a:latin typeface="Tahoma" pitchFamily="-107" charset="0"/>
              </a:rPr>
              <a:t>“I’m glad we’re all agreed then.”</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685800" y="609600"/>
            <a:ext cx="9144000" cy="7478713"/>
          </a:xfrm>
          <a:prstGeom prst="rect">
            <a:avLst/>
          </a:prstGeom>
          <a:noFill/>
          <a:ln w="9525">
            <a:noFill/>
            <a:miter lim="800000"/>
            <a:headEnd/>
            <a:tailEnd/>
          </a:ln>
        </p:spPr>
        <p:txBody>
          <a:bodyPr>
            <a:prstTxWarp prst="textNoShape">
              <a:avLst/>
            </a:prstTxWarp>
            <a:spAutoFit/>
          </a:bodyPr>
          <a:lstStyle/>
          <a:p>
            <a:r>
              <a:rPr lang="en-US" sz="6400"/>
              <a:t>Criteria</a:t>
            </a:r>
          </a:p>
          <a:p>
            <a:endParaRPr lang="en-US" sz="3200"/>
          </a:p>
          <a:p>
            <a:r>
              <a:rPr lang="en-US" sz="3200"/>
              <a:t>	Encourages keeping things simple</a:t>
            </a:r>
          </a:p>
          <a:p>
            <a:endParaRPr lang="en-US" sz="3200"/>
          </a:p>
          <a:p>
            <a:r>
              <a:rPr lang="en-US" sz="3200"/>
              <a:t>	Low cost exploration of multiple options</a:t>
            </a:r>
          </a:p>
          <a:p>
            <a:endParaRPr lang="en-US" sz="3200"/>
          </a:p>
          <a:p>
            <a:r>
              <a:rPr lang="en-US" sz="3200"/>
              <a:t>	Evidence based</a:t>
            </a:r>
          </a:p>
          <a:p>
            <a:r>
              <a:rPr lang="en-US" sz="3200"/>
              <a:t>	</a:t>
            </a:r>
          </a:p>
          <a:p>
            <a:r>
              <a:rPr lang="en-US" sz="3200"/>
              <a:t>	Easily accessible to stakeholders</a:t>
            </a:r>
          </a:p>
          <a:p>
            <a:endParaRPr lang="en-US" sz="3200"/>
          </a:p>
          <a:p>
            <a:r>
              <a:rPr lang="en-US" sz="3200"/>
              <a:t>	</a:t>
            </a:r>
          </a:p>
          <a:p>
            <a:endParaRPr lang="en-US" sz="3200"/>
          </a:p>
          <a:p>
            <a:r>
              <a:rPr lang="en-US" sz="3200"/>
              <a:t>	</a:t>
            </a:r>
          </a:p>
          <a:p>
            <a:r>
              <a:rPr lang="en-US" sz="3200"/>
              <a:t>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p:cNvPicPr>
            <a:picLocks noChangeAspect="1"/>
          </p:cNvPicPr>
          <p:nvPr/>
        </p:nvPicPr>
        <p:blipFill>
          <a:blip r:embed="rId3" cstate="print"/>
          <a:srcRect/>
          <a:stretch>
            <a:fillRect/>
          </a:stretch>
        </p:blipFill>
        <p:spPr bwMode="auto">
          <a:xfrm>
            <a:off x="0" y="0"/>
            <a:ext cx="10296525" cy="6858000"/>
          </a:xfrm>
          <a:prstGeom prst="rect">
            <a:avLst/>
          </a:prstGeom>
          <a:noFill/>
          <a:ln w="9525">
            <a:noFill/>
            <a:miter lim="800000"/>
            <a:headEnd/>
            <a:tailEnd/>
          </a:ln>
        </p:spPr>
      </p:pic>
      <p:sp>
        <p:nvSpPr>
          <p:cNvPr id="46083" name="Rectangle 2"/>
          <p:cNvSpPr>
            <a:spLocks noChangeArrowheads="1"/>
          </p:cNvSpPr>
          <p:nvPr/>
        </p:nvSpPr>
        <p:spPr bwMode="auto">
          <a:xfrm>
            <a:off x="0" y="6550025"/>
            <a:ext cx="9220200" cy="307975"/>
          </a:xfrm>
          <a:prstGeom prst="rect">
            <a:avLst/>
          </a:prstGeom>
          <a:noFill/>
          <a:ln w="9525">
            <a:noFill/>
            <a:miter lim="800000"/>
            <a:headEnd/>
            <a:tailEnd/>
          </a:ln>
        </p:spPr>
        <p:txBody>
          <a:bodyPr>
            <a:prstTxWarp prst="textNoShape">
              <a:avLst/>
            </a:prstTxWarp>
            <a:spAutoFit/>
          </a:bodyPr>
          <a:lstStyle/>
          <a:p>
            <a:r>
              <a:rPr lang="en-US" sz="1400" b="1">
                <a:solidFill>
                  <a:schemeClr val="bg1"/>
                </a:solidFill>
              </a:rPr>
              <a:t>Source</a:t>
            </a:r>
            <a:r>
              <a:rPr lang="en-US" sz="1400">
                <a:solidFill>
                  <a:schemeClr val="bg1"/>
                </a:solidFill>
              </a:rPr>
              <a:t>: http://www.flickr.com/photos/brylyn/279973066/</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p:cNvPicPr>
            <a:picLocks noChangeAspect="1"/>
          </p:cNvPicPr>
          <p:nvPr/>
        </p:nvPicPr>
        <p:blipFill>
          <a:blip r:embed="rId3" cstate="print"/>
          <a:srcRect/>
          <a:stretch>
            <a:fillRect/>
          </a:stretch>
        </p:blipFill>
        <p:spPr bwMode="auto">
          <a:xfrm>
            <a:off x="-508000" y="-381000"/>
            <a:ext cx="10160000" cy="7620000"/>
          </a:xfrm>
          <a:prstGeom prst="rect">
            <a:avLst/>
          </a:prstGeom>
          <a:noFill/>
          <a:ln w="9525">
            <a:noFill/>
            <a:miter lim="800000"/>
            <a:headEnd/>
            <a:tailEnd/>
          </a:ln>
        </p:spPr>
      </p:pic>
      <p:sp>
        <p:nvSpPr>
          <p:cNvPr id="3" name="Rectangle 2"/>
          <p:cNvSpPr/>
          <p:nvPr/>
        </p:nvSpPr>
        <p:spPr>
          <a:xfrm>
            <a:off x="-457200" y="-307975"/>
            <a:ext cx="9220200" cy="307975"/>
          </a:xfrm>
          <a:prstGeom prst="rect">
            <a:avLst/>
          </a:prstGeom>
        </p:spPr>
        <p:txBody>
          <a:bodyPr>
            <a:prstTxWarp prst="textNoShape">
              <a:avLst/>
            </a:prstTxWarp>
            <a:spAutoFit/>
          </a:bodyPr>
          <a:lstStyle/>
          <a:p>
            <a:r>
              <a:rPr lang="en-US" sz="1400" b="1">
                <a:solidFill>
                  <a:srgbClr val="BFBFBF"/>
                </a:solidFill>
              </a:rPr>
              <a:t>Source</a:t>
            </a:r>
            <a:r>
              <a:rPr lang="en-US" sz="1400">
                <a:solidFill>
                  <a:srgbClr val="BFBFBF"/>
                </a:solidFill>
              </a:rPr>
              <a:t>: http://www.flickr.com/photos/pcalcado/4201682728/sizes/o/in/set-72157604854195771/</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p:cNvPicPr>
          <p:nvPr/>
        </p:nvPicPr>
        <p:blipFill>
          <a:blip r:embed="rId3" cstate="print"/>
          <a:srcRect/>
          <a:stretch>
            <a:fillRect/>
          </a:stretch>
        </p:blipFill>
        <p:spPr bwMode="auto">
          <a:xfrm>
            <a:off x="327025" y="1066800"/>
            <a:ext cx="8489950" cy="4437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1"/>
          <p:cNvSpPr>
            <a:spLocks noChangeArrowheads="1"/>
          </p:cNvSpPr>
          <p:nvPr/>
        </p:nvSpPr>
        <p:spPr bwMode="auto">
          <a:xfrm>
            <a:off x="3200400" y="2362200"/>
            <a:ext cx="8534400" cy="1077913"/>
          </a:xfrm>
          <a:prstGeom prst="rect">
            <a:avLst/>
          </a:prstGeom>
          <a:noFill/>
          <a:ln w="9525">
            <a:noFill/>
            <a:miter lim="800000"/>
            <a:headEnd/>
            <a:tailEnd/>
          </a:ln>
        </p:spPr>
        <p:txBody>
          <a:bodyPr>
            <a:prstTxWarp prst="textNoShape">
              <a:avLst/>
            </a:prstTxWarp>
            <a:spAutoFit/>
          </a:bodyPr>
          <a:lstStyle/>
          <a:p>
            <a:r>
              <a:rPr lang="en-US" sz="6400"/>
              <a:t>Testing</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Box 1"/>
          <p:cNvSpPr txBox="1">
            <a:spLocks noChangeArrowheads="1"/>
          </p:cNvSpPr>
          <p:nvPr/>
        </p:nvSpPr>
        <p:spPr bwMode="auto">
          <a:xfrm>
            <a:off x="801688" y="2041525"/>
            <a:ext cx="8494712" cy="1508125"/>
          </a:xfrm>
          <a:prstGeom prst="rect">
            <a:avLst/>
          </a:prstGeom>
          <a:noFill/>
          <a:ln w="9525">
            <a:noFill/>
            <a:miter lim="800000"/>
            <a:headEnd/>
            <a:tailEnd/>
          </a:ln>
        </p:spPr>
        <p:txBody>
          <a:bodyPr wrap="none">
            <a:prstTxWarp prst="textNoShape">
              <a:avLst/>
            </a:prstTxWarp>
            <a:spAutoFit/>
          </a:bodyPr>
          <a:lstStyle/>
          <a:p>
            <a:r>
              <a:rPr lang="en-US" sz="3600"/>
              <a:t>“[Manual] testing is our bottleneck” </a:t>
            </a:r>
            <a:r>
              <a:rPr lang="en-US" sz="2800"/>
              <a:t>		</a:t>
            </a:r>
          </a:p>
          <a:p>
            <a:endParaRPr lang="en-US" sz="2800"/>
          </a:p>
          <a:p>
            <a:r>
              <a:rPr lang="en-US" sz="2800"/>
              <a:t>	-- Head of Technology, at a recent client</a:t>
            </a:r>
            <a:endParaRPr lang="en-US" sz="200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ChangeArrowheads="1"/>
          </p:cNvSpPr>
          <p:nvPr/>
        </p:nvSpPr>
        <p:spPr bwMode="auto">
          <a:xfrm>
            <a:off x="609600" y="685800"/>
            <a:ext cx="4572000" cy="1077913"/>
          </a:xfrm>
          <a:prstGeom prst="rect">
            <a:avLst/>
          </a:prstGeom>
          <a:noFill/>
          <a:ln w="9525">
            <a:noFill/>
            <a:miter lim="800000"/>
            <a:headEnd/>
            <a:tailEnd/>
          </a:ln>
        </p:spPr>
        <p:txBody>
          <a:bodyPr>
            <a:prstTxWarp prst="textNoShape">
              <a:avLst/>
            </a:prstTxWarp>
            <a:spAutoFit/>
          </a:bodyPr>
          <a:lstStyle/>
          <a:p>
            <a:r>
              <a:rPr lang="en-US" sz="6400"/>
              <a:t>Effective</a:t>
            </a:r>
          </a:p>
        </p:txBody>
      </p:sp>
      <p:sp>
        <p:nvSpPr>
          <p:cNvPr id="17411" name="TextBox 2"/>
          <p:cNvSpPr txBox="1">
            <a:spLocks noChangeArrowheads="1"/>
          </p:cNvSpPr>
          <p:nvPr/>
        </p:nvSpPr>
        <p:spPr bwMode="auto">
          <a:xfrm>
            <a:off x="1828800" y="2286000"/>
            <a:ext cx="2305050" cy="3540125"/>
          </a:xfrm>
          <a:prstGeom prst="rect">
            <a:avLst/>
          </a:prstGeom>
          <a:noFill/>
          <a:ln w="9525">
            <a:noFill/>
            <a:miter lim="800000"/>
            <a:headEnd/>
            <a:tailEnd/>
          </a:ln>
        </p:spPr>
        <p:txBody>
          <a:bodyPr wrap="none">
            <a:prstTxWarp prst="textNoShape">
              <a:avLst/>
            </a:prstTxWarp>
            <a:spAutoFit/>
          </a:bodyPr>
          <a:lstStyle/>
          <a:p>
            <a:r>
              <a:rPr lang="en-US" sz="3200"/>
              <a:t>Productivity</a:t>
            </a:r>
          </a:p>
          <a:p>
            <a:endParaRPr lang="en-US" sz="3200"/>
          </a:p>
          <a:p>
            <a:r>
              <a:rPr lang="en-US" sz="3200"/>
              <a:t>Quality</a:t>
            </a:r>
          </a:p>
          <a:p>
            <a:endParaRPr lang="en-US" sz="3200"/>
          </a:p>
          <a:p>
            <a:r>
              <a:rPr lang="en-US" sz="3200"/>
              <a:t>Cost</a:t>
            </a:r>
          </a:p>
          <a:p>
            <a:endParaRPr lang="en-US" sz="3200"/>
          </a:p>
          <a:p>
            <a:r>
              <a:rPr lang="en-US" sz="3200"/>
              <a:t>Morale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Box 1"/>
          <p:cNvSpPr txBox="1">
            <a:spLocks noChangeArrowheads="1"/>
          </p:cNvSpPr>
          <p:nvPr/>
        </p:nvSpPr>
        <p:spPr bwMode="auto">
          <a:xfrm>
            <a:off x="1676400" y="1676400"/>
            <a:ext cx="6435725" cy="2432050"/>
          </a:xfrm>
          <a:prstGeom prst="rect">
            <a:avLst/>
          </a:prstGeom>
          <a:noFill/>
          <a:ln w="9525">
            <a:noFill/>
            <a:miter lim="800000"/>
            <a:headEnd/>
            <a:tailEnd/>
          </a:ln>
        </p:spPr>
        <p:txBody>
          <a:bodyPr wrap="none">
            <a:prstTxWarp prst="textNoShape">
              <a:avLst/>
            </a:prstTxWarp>
            <a:spAutoFit/>
          </a:bodyPr>
          <a:lstStyle/>
          <a:p>
            <a:r>
              <a:rPr lang="en-US" sz="3200"/>
              <a:t>“Manual scripted testing should be </a:t>
            </a:r>
          </a:p>
          <a:p>
            <a:r>
              <a:rPr lang="en-US" sz="3200"/>
              <a:t> a human rights violation”</a:t>
            </a:r>
          </a:p>
          <a:p>
            <a:r>
              <a:rPr lang="en-US" sz="3200"/>
              <a:t>	</a:t>
            </a:r>
          </a:p>
          <a:p>
            <a:r>
              <a:rPr lang="en-US" sz="3200"/>
              <a:t>	</a:t>
            </a:r>
            <a:r>
              <a:rPr lang="en-US" sz="2400"/>
              <a:t>-- Martin Fowler </a:t>
            </a:r>
          </a:p>
          <a:p>
            <a:r>
              <a:rPr lang="en-US" sz="2400"/>
              <a:t>	</a:t>
            </a:r>
            <a:r>
              <a:rPr lang="en-US" sz="1600"/>
              <a:t>(http://twitter.com/martinfowler/status/2273044056)</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685800" y="609600"/>
            <a:ext cx="9144000" cy="7478713"/>
          </a:xfrm>
          <a:prstGeom prst="rect">
            <a:avLst/>
          </a:prstGeom>
          <a:noFill/>
          <a:ln w="9525">
            <a:noFill/>
            <a:miter lim="800000"/>
            <a:headEnd/>
            <a:tailEnd/>
          </a:ln>
        </p:spPr>
        <p:txBody>
          <a:bodyPr>
            <a:prstTxWarp prst="textNoShape">
              <a:avLst/>
            </a:prstTxWarp>
            <a:spAutoFit/>
          </a:bodyPr>
          <a:lstStyle/>
          <a:p>
            <a:r>
              <a:rPr lang="en-US" sz="6400" dirty="0"/>
              <a:t>Criteria</a:t>
            </a:r>
          </a:p>
          <a:p>
            <a:endParaRPr lang="en-US" sz="3200" dirty="0"/>
          </a:p>
          <a:p>
            <a:r>
              <a:rPr lang="en-US" sz="3200" dirty="0"/>
              <a:t>	Support fully automated testing</a:t>
            </a:r>
          </a:p>
          <a:p>
            <a:endParaRPr lang="en-US" sz="3200" dirty="0"/>
          </a:p>
          <a:p>
            <a:r>
              <a:rPr lang="en-US" sz="3200" dirty="0"/>
              <a:t>	Support automation assisted testing</a:t>
            </a:r>
          </a:p>
          <a:p>
            <a:r>
              <a:rPr lang="en-US" sz="3200" dirty="0"/>
              <a:t>	</a:t>
            </a:r>
          </a:p>
          <a:p>
            <a:r>
              <a:rPr lang="en-US" sz="3200" dirty="0"/>
              <a:t>	Easily accessible to stakeholders</a:t>
            </a:r>
          </a:p>
          <a:p>
            <a:endParaRPr lang="en-US" sz="3200" dirty="0"/>
          </a:p>
          <a:p>
            <a:r>
              <a:rPr lang="en-US" sz="3200" dirty="0"/>
              <a:t>	</a:t>
            </a:r>
            <a:r>
              <a:rPr lang="en-US" sz="3200" dirty="0" smtClean="0"/>
              <a:t>Scalable &amp; Fast</a:t>
            </a:r>
          </a:p>
          <a:p>
            <a:endParaRPr lang="en-US" sz="3200" dirty="0"/>
          </a:p>
          <a:p>
            <a:r>
              <a:rPr lang="en-US" sz="3200" dirty="0"/>
              <a:t>	</a:t>
            </a:r>
          </a:p>
          <a:p>
            <a:endParaRPr lang="en-US" sz="3200" dirty="0"/>
          </a:p>
          <a:p>
            <a:r>
              <a:rPr lang="en-US" sz="3200" dirty="0"/>
              <a:t>	</a:t>
            </a:r>
          </a:p>
          <a:p>
            <a:r>
              <a:rPr lang="en-US" sz="3200" dirty="0"/>
              <a:t>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p:cNvPicPr>
            <a:picLocks noChangeAspect="1"/>
          </p:cNvPicPr>
          <p:nvPr/>
        </p:nvPicPr>
        <p:blipFill>
          <a:blip r:embed="rId3" cstate="print"/>
          <a:srcRect/>
          <a:stretch>
            <a:fillRect/>
          </a:stretch>
        </p:blipFill>
        <p:spPr bwMode="auto">
          <a:xfrm>
            <a:off x="-133350" y="0"/>
            <a:ext cx="1014253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p:cNvPicPr>
            <a:picLocks noChangeAspect="1"/>
          </p:cNvPicPr>
          <p:nvPr/>
        </p:nvPicPr>
        <p:blipFill>
          <a:blip r:embed="rId3" cstate="print"/>
          <a:srcRect/>
          <a:stretch>
            <a:fillRect/>
          </a:stretch>
        </p:blipFill>
        <p:spPr bwMode="auto">
          <a:xfrm>
            <a:off x="2032000" y="127000"/>
            <a:ext cx="5080000" cy="660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p:cNvPicPr>
          <p:nvPr/>
        </p:nvPicPr>
        <p:blipFill>
          <a:blip r:embed="rId3" cstate="print"/>
          <a:srcRect/>
          <a:stretch>
            <a:fillRect/>
          </a:stretch>
        </p:blipFill>
        <p:spPr bwMode="auto">
          <a:xfrm>
            <a:off x="1411288" y="69850"/>
            <a:ext cx="6284912" cy="6711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12700" y="-12700"/>
            <a:ext cx="9169400" cy="68834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3" name="Rectangle 2"/>
          <p:cNvSpPr/>
          <p:nvPr/>
        </p:nvSpPr>
        <p:spPr>
          <a:xfrm>
            <a:off x="4419600" y="76200"/>
            <a:ext cx="9220200" cy="307975"/>
          </a:xfrm>
          <a:prstGeom prst="rect">
            <a:avLst/>
          </a:prstGeom>
        </p:spPr>
        <p:txBody>
          <a:bodyPr>
            <a:prstTxWarp prst="textNoShape">
              <a:avLst/>
            </a:prstTxWarp>
            <a:spAutoFit/>
          </a:bodyPr>
          <a:lstStyle/>
          <a:p>
            <a:r>
              <a:rPr lang="en-US" sz="1400" b="1">
                <a:solidFill>
                  <a:srgbClr val="BFBFBF"/>
                </a:solidFill>
              </a:rPr>
              <a:t>Source</a:t>
            </a:r>
            <a:r>
              <a:rPr lang="en-US" sz="1400">
                <a:solidFill>
                  <a:srgbClr val="BFBFBF"/>
                </a:solidFill>
              </a:rPr>
              <a:t>: http://www.flickr.com/photos/jjacek/2619935342/</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54113" y="673100"/>
            <a:ext cx="2655887" cy="1563688"/>
          </a:xfrm>
          <a:prstGeom prst="rect">
            <a:avLst/>
          </a:prstGeom>
          <a:ln/>
        </p:spPr>
        <p:style>
          <a:lnRef idx="1">
            <a:schemeClr val="accent1"/>
          </a:lnRef>
          <a:fillRef idx="3">
            <a:schemeClr val="accent1"/>
          </a:fillRef>
          <a:effectRef idx="2">
            <a:schemeClr val="accent1"/>
          </a:effectRef>
          <a:fontRef idx="minor">
            <a:schemeClr val="lt1"/>
          </a:fontRef>
        </p:style>
        <p:txBody>
          <a:bodyPr>
            <a:prstTxWarp prst="textNoShape">
              <a:avLst/>
            </a:prstTxWarp>
          </a:bodyPr>
          <a:lstStyle/>
          <a:p>
            <a:pPr algn="ctr"/>
            <a:endParaRPr lang="en-US" sz="3200">
              <a:solidFill>
                <a:srgbClr val="FFFFFF"/>
              </a:solidFill>
            </a:endParaRPr>
          </a:p>
          <a:p>
            <a:pPr algn="ctr"/>
            <a:r>
              <a:rPr lang="en-US" sz="3200">
                <a:solidFill>
                  <a:srgbClr val="FFFFFF"/>
                </a:solidFill>
              </a:rPr>
              <a:t>Desktop</a:t>
            </a:r>
          </a:p>
        </p:txBody>
      </p:sp>
      <p:sp>
        <p:nvSpPr>
          <p:cNvPr id="4" name="Rectangle 3"/>
          <p:cNvSpPr/>
          <p:nvPr/>
        </p:nvSpPr>
        <p:spPr>
          <a:xfrm>
            <a:off x="1230313" y="2663825"/>
            <a:ext cx="2655887" cy="1563688"/>
          </a:xfrm>
          <a:prstGeom prst="rect">
            <a:avLst/>
          </a:prstGeom>
          <a:ln/>
        </p:spPr>
        <p:style>
          <a:lnRef idx="1">
            <a:schemeClr val="accent1"/>
          </a:lnRef>
          <a:fillRef idx="3">
            <a:schemeClr val="accent1"/>
          </a:fillRef>
          <a:effectRef idx="2">
            <a:schemeClr val="accent1"/>
          </a:effectRef>
          <a:fontRef idx="minor">
            <a:schemeClr val="lt1"/>
          </a:fontRef>
        </p:style>
        <p:txBody>
          <a:bodyPr>
            <a:prstTxWarp prst="textNoShape">
              <a:avLst/>
            </a:prstTxWarp>
          </a:bodyPr>
          <a:lstStyle/>
          <a:p>
            <a:pPr algn="ctr"/>
            <a:endParaRPr lang="en-US" sz="3200">
              <a:solidFill>
                <a:srgbClr val="FFFFFF"/>
              </a:solidFill>
            </a:endParaRPr>
          </a:p>
          <a:p>
            <a:pPr algn="ctr"/>
            <a:r>
              <a:rPr lang="en-US" sz="3200">
                <a:solidFill>
                  <a:srgbClr val="FFFFFF"/>
                </a:solidFill>
              </a:rPr>
              <a:t>Dev</a:t>
            </a:r>
          </a:p>
        </p:txBody>
      </p:sp>
      <p:sp>
        <p:nvSpPr>
          <p:cNvPr id="5" name="Rectangle 4"/>
          <p:cNvSpPr/>
          <p:nvPr/>
        </p:nvSpPr>
        <p:spPr>
          <a:xfrm>
            <a:off x="1230313" y="4684713"/>
            <a:ext cx="2655887" cy="1563687"/>
          </a:xfrm>
          <a:prstGeom prst="rect">
            <a:avLst/>
          </a:prstGeom>
          <a:ln/>
        </p:spPr>
        <p:style>
          <a:lnRef idx="1">
            <a:schemeClr val="accent1"/>
          </a:lnRef>
          <a:fillRef idx="3">
            <a:schemeClr val="accent1"/>
          </a:fillRef>
          <a:effectRef idx="2">
            <a:schemeClr val="accent1"/>
          </a:effectRef>
          <a:fontRef idx="minor">
            <a:schemeClr val="lt1"/>
          </a:fontRef>
        </p:style>
        <p:txBody>
          <a:bodyPr>
            <a:prstTxWarp prst="textNoShape">
              <a:avLst/>
            </a:prstTxWarp>
          </a:bodyPr>
          <a:lstStyle/>
          <a:p>
            <a:pPr algn="ctr"/>
            <a:endParaRPr lang="en-US" sz="3200">
              <a:solidFill>
                <a:srgbClr val="FFFFFF"/>
              </a:solidFill>
            </a:endParaRPr>
          </a:p>
          <a:p>
            <a:pPr algn="ctr"/>
            <a:r>
              <a:rPr lang="en-US" sz="3200">
                <a:solidFill>
                  <a:srgbClr val="FFFFFF"/>
                </a:solidFill>
              </a:rPr>
              <a:t>UAT</a:t>
            </a:r>
          </a:p>
        </p:txBody>
      </p:sp>
      <p:sp>
        <p:nvSpPr>
          <p:cNvPr id="6" name="Rectangle 5"/>
          <p:cNvSpPr/>
          <p:nvPr/>
        </p:nvSpPr>
        <p:spPr>
          <a:xfrm>
            <a:off x="5192713" y="673100"/>
            <a:ext cx="2655887" cy="1563688"/>
          </a:xfrm>
          <a:prstGeom prst="rect">
            <a:avLst/>
          </a:prstGeom>
          <a:ln/>
        </p:spPr>
        <p:style>
          <a:lnRef idx="1">
            <a:schemeClr val="accent1"/>
          </a:lnRef>
          <a:fillRef idx="3">
            <a:schemeClr val="accent1"/>
          </a:fillRef>
          <a:effectRef idx="2">
            <a:schemeClr val="accent1"/>
          </a:effectRef>
          <a:fontRef idx="minor">
            <a:schemeClr val="lt1"/>
          </a:fontRef>
        </p:style>
        <p:txBody>
          <a:bodyPr>
            <a:prstTxWarp prst="textNoShape">
              <a:avLst/>
            </a:prstTxWarp>
          </a:bodyPr>
          <a:lstStyle/>
          <a:p>
            <a:pPr algn="ctr"/>
            <a:endParaRPr lang="en-US" sz="3200">
              <a:solidFill>
                <a:srgbClr val="FFFFFF"/>
              </a:solidFill>
            </a:endParaRPr>
          </a:p>
          <a:p>
            <a:pPr algn="ctr"/>
            <a:r>
              <a:rPr lang="en-US" sz="3200">
                <a:solidFill>
                  <a:srgbClr val="FFFFFF"/>
                </a:solidFill>
              </a:rPr>
              <a:t>Sys Test</a:t>
            </a:r>
          </a:p>
        </p:txBody>
      </p:sp>
      <p:sp>
        <p:nvSpPr>
          <p:cNvPr id="7" name="Rectangle 6"/>
          <p:cNvSpPr/>
          <p:nvPr/>
        </p:nvSpPr>
        <p:spPr>
          <a:xfrm>
            <a:off x="5192713" y="2663825"/>
            <a:ext cx="2655887" cy="1563688"/>
          </a:xfrm>
          <a:prstGeom prst="rect">
            <a:avLst/>
          </a:prstGeom>
          <a:ln/>
        </p:spPr>
        <p:style>
          <a:lnRef idx="1">
            <a:schemeClr val="accent1"/>
          </a:lnRef>
          <a:fillRef idx="3">
            <a:schemeClr val="accent1"/>
          </a:fillRef>
          <a:effectRef idx="2">
            <a:schemeClr val="accent1"/>
          </a:effectRef>
          <a:fontRef idx="minor">
            <a:schemeClr val="lt1"/>
          </a:fontRef>
        </p:style>
        <p:txBody>
          <a:bodyPr>
            <a:prstTxWarp prst="textNoShape">
              <a:avLst/>
            </a:prstTxWarp>
          </a:bodyPr>
          <a:lstStyle/>
          <a:p>
            <a:pPr algn="ctr"/>
            <a:endParaRPr lang="en-US" sz="3200">
              <a:solidFill>
                <a:srgbClr val="FFFFFF"/>
              </a:solidFill>
            </a:endParaRPr>
          </a:p>
          <a:p>
            <a:pPr algn="ctr"/>
            <a:r>
              <a:rPr lang="en-US" sz="3200">
                <a:solidFill>
                  <a:srgbClr val="FFFFFF"/>
                </a:solidFill>
              </a:rPr>
              <a:t>Pre Prod</a:t>
            </a:r>
          </a:p>
        </p:txBody>
      </p:sp>
      <p:sp>
        <p:nvSpPr>
          <p:cNvPr id="8" name="Rectangle 7"/>
          <p:cNvSpPr/>
          <p:nvPr/>
        </p:nvSpPr>
        <p:spPr>
          <a:xfrm>
            <a:off x="5192713" y="4684713"/>
            <a:ext cx="2655887" cy="1563687"/>
          </a:xfrm>
          <a:prstGeom prst="rect">
            <a:avLst/>
          </a:prstGeom>
          <a:ln/>
        </p:spPr>
        <p:style>
          <a:lnRef idx="1">
            <a:schemeClr val="accent1"/>
          </a:lnRef>
          <a:fillRef idx="3">
            <a:schemeClr val="accent1"/>
          </a:fillRef>
          <a:effectRef idx="2">
            <a:schemeClr val="accent1"/>
          </a:effectRef>
          <a:fontRef idx="minor">
            <a:schemeClr val="lt1"/>
          </a:fontRef>
        </p:style>
        <p:txBody>
          <a:bodyPr>
            <a:prstTxWarp prst="textNoShape">
              <a:avLst/>
            </a:prstTxWarp>
          </a:bodyPr>
          <a:lstStyle/>
          <a:p>
            <a:pPr algn="ctr"/>
            <a:endParaRPr lang="en-US" sz="3200">
              <a:solidFill>
                <a:srgbClr val="FFFFFF"/>
              </a:solidFill>
            </a:endParaRPr>
          </a:p>
          <a:p>
            <a:pPr algn="ctr"/>
            <a:r>
              <a:rPr lang="en-US" sz="3200">
                <a:solidFill>
                  <a:srgbClr val="FFFFFF"/>
                </a:solidFill>
              </a:rPr>
              <a:t>Production</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
          <p:cNvSpPr>
            <a:spLocks noChangeArrowheads="1"/>
          </p:cNvSpPr>
          <p:nvPr/>
        </p:nvSpPr>
        <p:spPr bwMode="auto">
          <a:xfrm>
            <a:off x="762000" y="850900"/>
            <a:ext cx="8534400" cy="5016500"/>
          </a:xfrm>
          <a:prstGeom prst="rect">
            <a:avLst/>
          </a:prstGeom>
          <a:noFill/>
          <a:ln w="9525">
            <a:noFill/>
            <a:miter lim="800000"/>
            <a:headEnd/>
            <a:tailEnd/>
          </a:ln>
        </p:spPr>
        <p:txBody>
          <a:bodyPr>
            <a:prstTxWarp prst="textNoShape">
              <a:avLst/>
            </a:prstTxWarp>
            <a:spAutoFit/>
          </a:bodyPr>
          <a:lstStyle/>
          <a:p>
            <a:r>
              <a:rPr lang="en-US" sz="6400"/>
              <a:t>Build</a:t>
            </a:r>
          </a:p>
          <a:p>
            <a:endParaRPr lang="en-US" sz="6400"/>
          </a:p>
          <a:p>
            <a:r>
              <a:rPr lang="en-US" sz="6400"/>
              <a:t>Release Management</a:t>
            </a:r>
          </a:p>
          <a:p>
            <a:endParaRPr lang="en-US" sz="6400"/>
          </a:p>
          <a:p>
            <a:r>
              <a:rPr lang="en-US" sz="6400"/>
              <a:t>Deployment</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3581400" y="3276600"/>
            <a:ext cx="5867400" cy="5754688"/>
          </a:xfrm>
          <a:prstGeom prst="rect">
            <a:avLst/>
          </a:prstGeom>
          <a:noFill/>
          <a:ln w="9525">
            <a:noFill/>
            <a:miter lim="800000"/>
            <a:headEnd/>
            <a:tailEnd/>
          </a:ln>
        </p:spPr>
        <p:txBody>
          <a:bodyPr>
            <a:prstTxWarp prst="textNoShape">
              <a:avLst/>
            </a:prstTxWarp>
            <a:spAutoFit/>
          </a:bodyPr>
          <a:lstStyle/>
          <a:p>
            <a:endParaRPr lang="en-US" sz="3200"/>
          </a:p>
          <a:p>
            <a:r>
              <a:rPr lang="en-US" sz="4800"/>
              <a:t>Slow        Unreliable</a:t>
            </a:r>
          </a:p>
          <a:p>
            <a:endParaRPr lang="en-US" sz="4800"/>
          </a:p>
          <a:p>
            <a:r>
              <a:rPr lang="en-US" sz="4800"/>
              <a:t>         Inconsistent</a:t>
            </a:r>
          </a:p>
          <a:p>
            <a:endParaRPr lang="en-US" sz="3200"/>
          </a:p>
          <a:p>
            <a:r>
              <a:rPr lang="en-US" sz="3200"/>
              <a:t>	</a:t>
            </a:r>
          </a:p>
          <a:p>
            <a:r>
              <a:rPr lang="en-US" sz="3200"/>
              <a:t>	</a:t>
            </a:r>
          </a:p>
          <a:p>
            <a:endParaRPr lang="en-US" sz="3200"/>
          </a:p>
          <a:p>
            <a:r>
              <a:rPr lang="en-US" sz="3200"/>
              <a:t>	</a:t>
            </a:r>
          </a:p>
          <a:p>
            <a:r>
              <a:rPr lang="en-US" sz="3200"/>
              <a:t>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457200" y="-228600"/>
            <a:ext cx="8686800" cy="6462713"/>
          </a:xfrm>
          <a:prstGeom prst="rect">
            <a:avLst/>
          </a:prstGeom>
          <a:noFill/>
          <a:ln w="9525">
            <a:noFill/>
            <a:miter lim="800000"/>
            <a:headEnd/>
            <a:tailEnd/>
          </a:ln>
        </p:spPr>
        <p:txBody>
          <a:bodyPr>
            <a:prstTxWarp prst="textNoShape">
              <a:avLst/>
            </a:prstTxWarp>
            <a:spAutoFit/>
          </a:bodyPr>
          <a:lstStyle/>
          <a:p>
            <a:endParaRPr lang="en-US" sz="3200"/>
          </a:p>
          <a:p>
            <a:endParaRPr lang="en-US" sz="3200"/>
          </a:p>
          <a:p>
            <a:r>
              <a:rPr lang="en-US" sz="3500"/>
              <a:t>“How is time being wasted?”</a:t>
            </a:r>
          </a:p>
          <a:p>
            <a:endParaRPr lang="en-US" sz="3500"/>
          </a:p>
          <a:p>
            <a:endParaRPr lang="en-US" sz="3500"/>
          </a:p>
          <a:p>
            <a:r>
              <a:rPr lang="en-US" sz="3500"/>
              <a:t>“Why are stakeholders not satisfied?”</a:t>
            </a:r>
          </a:p>
          <a:p>
            <a:endParaRPr lang="en-US" sz="3500"/>
          </a:p>
          <a:p>
            <a:endParaRPr lang="en-US" sz="3500"/>
          </a:p>
          <a:p>
            <a:r>
              <a:rPr lang="en-US" sz="3500"/>
              <a:t>“How is money being wasted?”</a:t>
            </a:r>
          </a:p>
          <a:p>
            <a:endParaRPr lang="en-US" sz="3500"/>
          </a:p>
          <a:p>
            <a:endParaRPr lang="en-US" sz="3500"/>
          </a:p>
          <a:p>
            <a:r>
              <a:rPr lang="en-US" sz="3500"/>
              <a:t>“What makes the work unpleasant?”</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685800" y="609600"/>
            <a:ext cx="9144000" cy="7478713"/>
          </a:xfrm>
          <a:prstGeom prst="rect">
            <a:avLst/>
          </a:prstGeom>
          <a:noFill/>
          <a:ln w="9525">
            <a:noFill/>
            <a:miter lim="800000"/>
            <a:headEnd/>
            <a:tailEnd/>
          </a:ln>
        </p:spPr>
        <p:txBody>
          <a:bodyPr>
            <a:prstTxWarp prst="textNoShape">
              <a:avLst/>
            </a:prstTxWarp>
            <a:spAutoFit/>
          </a:bodyPr>
          <a:lstStyle/>
          <a:p>
            <a:r>
              <a:rPr lang="en-US" sz="6400"/>
              <a:t>Criteria</a:t>
            </a:r>
          </a:p>
          <a:p>
            <a:endParaRPr lang="en-US" sz="3200"/>
          </a:p>
          <a:p>
            <a:r>
              <a:rPr lang="en-US" sz="3200"/>
              <a:t>	Fully automated, visible build</a:t>
            </a:r>
          </a:p>
          <a:p>
            <a:r>
              <a:rPr lang="en-US" sz="3200"/>
              <a:t>	</a:t>
            </a:r>
          </a:p>
          <a:p>
            <a:r>
              <a:rPr lang="en-US" sz="3200"/>
              <a:t>	Fully automated deployment</a:t>
            </a:r>
          </a:p>
          <a:p>
            <a:endParaRPr lang="en-US" sz="3200"/>
          </a:p>
          <a:p>
            <a:r>
              <a:rPr lang="en-US" sz="3200"/>
              <a:t>	Fully automated environment creation</a:t>
            </a:r>
          </a:p>
          <a:p>
            <a:endParaRPr lang="en-US" sz="3200"/>
          </a:p>
          <a:p>
            <a:r>
              <a:rPr lang="en-US" sz="3200"/>
              <a:t>	Support for multiple environments</a:t>
            </a:r>
          </a:p>
          <a:p>
            <a:endParaRPr lang="en-US" sz="3200"/>
          </a:p>
          <a:p>
            <a:r>
              <a:rPr lang="en-US" sz="3200"/>
              <a:t>	</a:t>
            </a:r>
          </a:p>
          <a:p>
            <a:endParaRPr lang="en-US" sz="3200"/>
          </a:p>
          <a:p>
            <a:r>
              <a:rPr lang="en-US" sz="3200"/>
              <a:t>	</a:t>
            </a:r>
          </a:p>
          <a:p>
            <a:r>
              <a:rPr lang="en-US" sz="3200"/>
              <a:t>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685800" y="609600"/>
            <a:ext cx="9144000" cy="6001643"/>
          </a:xfrm>
          <a:prstGeom prst="rect">
            <a:avLst/>
          </a:prstGeom>
          <a:noFill/>
          <a:ln w="9525">
            <a:noFill/>
            <a:miter lim="800000"/>
            <a:headEnd/>
            <a:tailEnd/>
          </a:ln>
        </p:spPr>
        <p:txBody>
          <a:bodyPr>
            <a:prstTxWarp prst="textNoShape">
              <a:avLst/>
            </a:prstTxWarp>
            <a:spAutoFit/>
          </a:bodyPr>
          <a:lstStyle/>
          <a:p>
            <a:r>
              <a:rPr lang="en-US" sz="6400" dirty="0"/>
              <a:t>Build Scripting</a:t>
            </a:r>
          </a:p>
          <a:p>
            <a:endParaRPr lang="en-US" sz="3200" dirty="0"/>
          </a:p>
          <a:p>
            <a:r>
              <a:rPr lang="en-US" sz="3200" dirty="0"/>
              <a:t>	</a:t>
            </a:r>
            <a:r>
              <a:rPr lang="en-US" sz="3200" dirty="0" smtClean="0"/>
              <a:t>Ant / MS Build / </a:t>
            </a:r>
            <a:r>
              <a:rPr lang="en-US" sz="3200" dirty="0" err="1" smtClean="0"/>
              <a:t>NAnt</a:t>
            </a:r>
            <a:endParaRPr lang="en-US" sz="3200" dirty="0"/>
          </a:p>
          <a:p>
            <a:r>
              <a:rPr lang="en-US" sz="3200" dirty="0"/>
              <a:t>	</a:t>
            </a:r>
          </a:p>
          <a:p>
            <a:r>
              <a:rPr lang="en-US" sz="3200" dirty="0"/>
              <a:t>	</a:t>
            </a:r>
            <a:r>
              <a:rPr lang="en-US" sz="3200" dirty="0" smtClean="0"/>
              <a:t>Rake / </a:t>
            </a:r>
            <a:r>
              <a:rPr lang="en-US" sz="3200" dirty="0" err="1" smtClean="0"/>
              <a:t>nRake</a:t>
            </a:r>
            <a:endParaRPr lang="en-US" sz="3200" dirty="0"/>
          </a:p>
          <a:p>
            <a:endParaRPr lang="en-US" sz="3200" dirty="0"/>
          </a:p>
          <a:p>
            <a:r>
              <a:rPr lang="en-US" sz="3200" dirty="0"/>
              <a:t>	</a:t>
            </a:r>
            <a:r>
              <a:rPr lang="en-US" sz="3200" dirty="0" err="1"/>
              <a:t>Powershell</a:t>
            </a:r>
            <a:endParaRPr lang="en-US" sz="3200" dirty="0"/>
          </a:p>
          <a:p>
            <a:r>
              <a:rPr lang="en-US" sz="3200" dirty="0"/>
              <a:t>	</a:t>
            </a:r>
          </a:p>
          <a:p>
            <a:endParaRPr lang="en-US" sz="3200" dirty="0"/>
          </a:p>
          <a:p>
            <a:r>
              <a:rPr lang="en-US" sz="3200" dirty="0"/>
              <a:t>	</a:t>
            </a:r>
          </a:p>
          <a:p>
            <a:r>
              <a:rPr lang="en-US" sz="3200" dirty="0"/>
              <a:t>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p:cNvPicPr>
          <p:nvPr/>
        </p:nvPicPr>
        <p:blipFill>
          <a:blip r:embed="rId3" cstate="print"/>
          <a:srcRect/>
          <a:stretch>
            <a:fillRect/>
          </a:stretch>
        </p:blipFill>
        <p:spPr bwMode="auto">
          <a:xfrm>
            <a:off x="3898900" y="3009900"/>
            <a:ext cx="4254500" cy="2857500"/>
          </a:xfrm>
          <a:prstGeom prst="rect">
            <a:avLst/>
          </a:prstGeom>
          <a:noFill/>
          <a:ln w="9525">
            <a:noFill/>
            <a:miter lim="800000"/>
            <a:headEnd/>
            <a:tailEnd/>
          </a:ln>
        </p:spPr>
      </p:pic>
      <p:pic>
        <p:nvPicPr>
          <p:cNvPr id="63491" name="Picture 1"/>
          <p:cNvPicPr>
            <a:picLocks noChangeAspect="1"/>
          </p:cNvPicPr>
          <p:nvPr/>
        </p:nvPicPr>
        <p:blipFill>
          <a:blip r:embed="rId4" cstate="print"/>
          <a:srcRect/>
          <a:stretch>
            <a:fillRect/>
          </a:stretch>
        </p:blipFill>
        <p:spPr bwMode="auto">
          <a:xfrm>
            <a:off x="850900" y="723900"/>
            <a:ext cx="4254500" cy="2832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
          <p:cNvPicPr>
            <a:picLocks noChangeAspect="1"/>
          </p:cNvPicPr>
          <p:nvPr/>
        </p:nvPicPr>
        <p:blipFill>
          <a:blip r:embed="rId3" cstate="print"/>
          <a:srcRect/>
          <a:stretch>
            <a:fillRect/>
          </a:stretch>
        </p:blipFill>
        <p:spPr bwMode="auto">
          <a:xfrm>
            <a:off x="0" y="-304800"/>
            <a:ext cx="11906250" cy="92535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6"/>
          <p:cNvPicPr>
            <a:picLocks noChangeAspect="1"/>
          </p:cNvPicPr>
          <p:nvPr/>
        </p:nvPicPr>
        <p:blipFill>
          <a:blip r:embed="rId3" cstate="print"/>
          <a:srcRect/>
          <a:stretch>
            <a:fillRect/>
          </a:stretch>
        </p:blipFill>
        <p:spPr bwMode="auto">
          <a:xfrm>
            <a:off x="0" y="-495300"/>
            <a:ext cx="9144000" cy="12611100"/>
          </a:xfrm>
          <a:prstGeom prst="rect">
            <a:avLst/>
          </a:prstGeom>
          <a:noFill/>
          <a:ln w="9525">
            <a:noFill/>
            <a:miter lim="800000"/>
            <a:headEnd/>
            <a:tailEnd/>
          </a:ln>
        </p:spPr>
      </p:pic>
      <p:sp>
        <p:nvSpPr>
          <p:cNvPr id="3" name="Rectangle 2"/>
          <p:cNvSpPr/>
          <p:nvPr/>
        </p:nvSpPr>
        <p:spPr>
          <a:xfrm>
            <a:off x="4191000" y="-457200"/>
            <a:ext cx="9220200" cy="307975"/>
          </a:xfrm>
          <a:prstGeom prst="rect">
            <a:avLst/>
          </a:prstGeom>
        </p:spPr>
        <p:txBody>
          <a:bodyPr>
            <a:prstTxWarp prst="textNoShape">
              <a:avLst/>
            </a:prstTxWarp>
            <a:spAutoFit/>
          </a:bodyPr>
          <a:lstStyle/>
          <a:p>
            <a:r>
              <a:rPr lang="en-US" sz="1400" b="1">
                <a:solidFill>
                  <a:srgbClr val="BFBFBF"/>
                </a:solidFill>
              </a:rPr>
              <a:t>Source</a:t>
            </a:r>
            <a:r>
              <a:rPr lang="en-US" sz="1400">
                <a:solidFill>
                  <a:srgbClr val="BFBFBF"/>
                </a:solidFill>
              </a:rPr>
              <a:t>: http://www.flickr.com/photos/joshprice/1070730465/</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3"/>
          <p:cNvPicPr>
            <a:picLocks noChangeAspect="1"/>
          </p:cNvPicPr>
          <p:nvPr/>
        </p:nvPicPr>
        <p:blipFill>
          <a:blip r:embed="rId3" cstate="print"/>
          <a:srcRect/>
          <a:stretch>
            <a:fillRect/>
          </a:stretch>
        </p:blipFill>
        <p:spPr bwMode="auto">
          <a:xfrm>
            <a:off x="2190750" y="127000"/>
            <a:ext cx="4762500" cy="6350000"/>
          </a:xfrm>
          <a:prstGeom prst="rect">
            <a:avLst/>
          </a:prstGeom>
          <a:noFill/>
          <a:ln w="9525">
            <a:noFill/>
            <a:miter lim="800000"/>
            <a:headEnd/>
            <a:tailEnd/>
          </a:ln>
        </p:spPr>
      </p:pic>
      <p:sp>
        <p:nvSpPr>
          <p:cNvPr id="5" name="Rectangle 4"/>
          <p:cNvSpPr/>
          <p:nvPr/>
        </p:nvSpPr>
        <p:spPr>
          <a:xfrm>
            <a:off x="2514600" y="6553200"/>
            <a:ext cx="9220200" cy="276225"/>
          </a:xfrm>
          <a:prstGeom prst="rect">
            <a:avLst/>
          </a:prstGeom>
        </p:spPr>
        <p:txBody>
          <a:bodyPr>
            <a:prstTxWarp prst="textNoShape">
              <a:avLst/>
            </a:prstTxWarp>
            <a:spAutoFit/>
          </a:bodyPr>
          <a:lstStyle/>
          <a:p>
            <a:r>
              <a:rPr lang="en-US" sz="1200" b="1">
                <a:solidFill>
                  <a:srgbClr val="404040"/>
                </a:solidFill>
              </a:rPr>
              <a:t>Source: </a:t>
            </a:r>
            <a:r>
              <a:rPr lang="en-US" sz="1200">
                <a:solidFill>
                  <a:srgbClr val="404040"/>
                </a:solidFill>
              </a:rPr>
              <a:t>http://www.flickr.com/photos/mukluk/311712807/</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4"/>
          <p:cNvPicPr>
            <a:picLocks noChangeAspect="1"/>
          </p:cNvPicPr>
          <p:nvPr/>
        </p:nvPicPr>
        <p:blipFill>
          <a:blip r:embed="rId3" cstate="print"/>
          <a:srcRect/>
          <a:stretch>
            <a:fillRect/>
          </a:stretch>
        </p:blipFill>
        <p:spPr bwMode="auto">
          <a:xfrm>
            <a:off x="857224" y="3524272"/>
            <a:ext cx="2797763" cy="2190744"/>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l="47244"/>
          <a:stretch>
            <a:fillRect/>
          </a:stretch>
        </p:blipFill>
        <p:spPr bwMode="auto">
          <a:xfrm>
            <a:off x="4462940" y="857232"/>
            <a:ext cx="4823968" cy="1676400"/>
          </a:xfrm>
          <a:prstGeom prst="rect">
            <a:avLst/>
          </a:prstGeom>
          <a:noFill/>
          <a:ln w="9525">
            <a:noFill/>
            <a:miter lim="800000"/>
            <a:headEnd/>
            <a:tailEnd/>
          </a:ln>
        </p:spPr>
      </p:pic>
      <p:pic>
        <p:nvPicPr>
          <p:cNvPr id="1028" name="Picture 4"/>
          <p:cNvPicPr>
            <a:picLocks noChangeAspect="1" noChangeArrowheads="1"/>
          </p:cNvPicPr>
          <p:nvPr/>
        </p:nvPicPr>
        <p:blipFill>
          <a:blip r:embed="rId5" cstate="print"/>
          <a:srcRect/>
          <a:stretch>
            <a:fillRect/>
          </a:stretch>
        </p:blipFill>
        <p:spPr bwMode="auto">
          <a:xfrm>
            <a:off x="633407" y="1142984"/>
            <a:ext cx="3152775" cy="1133475"/>
          </a:xfrm>
          <a:prstGeom prst="rect">
            <a:avLst/>
          </a:prstGeom>
          <a:noFill/>
          <a:ln w="9525">
            <a:noFill/>
            <a:miter lim="800000"/>
            <a:headEnd/>
            <a:tailEnd/>
          </a:ln>
        </p:spPr>
      </p:pic>
      <p:pic>
        <p:nvPicPr>
          <p:cNvPr id="1029" name="Picture 5"/>
          <p:cNvPicPr>
            <a:picLocks noChangeAspect="1" noChangeArrowheads="1"/>
          </p:cNvPicPr>
          <p:nvPr/>
        </p:nvPicPr>
        <p:blipFill>
          <a:blip r:embed="rId6" cstate="print"/>
          <a:srcRect/>
          <a:stretch>
            <a:fillRect/>
          </a:stretch>
        </p:blipFill>
        <p:spPr bwMode="auto">
          <a:xfrm>
            <a:off x="5929322" y="3690956"/>
            <a:ext cx="1441035" cy="19526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3"/>
          <p:cNvPicPr>
            <a:picLocks noChangeAspect="1"/>
          </p:cNvPicPr>
          <p:nvPr/>
        </p:nvPicPr>
        <p:blipFill>
          <a:blip r:embed="rId3" cstate="print"/>
          <a:srcRect/>
          <a:stretch>
            <a:fillRect/>
          </a:stretch>
        </p:blipFill>
        <p:spPr bwMode="auto">
          <a:xfrm>
            <a:off x="2667000" y="1041400"/>
            <a:ext cx="3810000" cy="477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
          <p:cNvSpPr>
            <a:spLocks noChangeArrowheads="1"/>
          </p:cNvSpPr>
          <p:nvPr/>
        </p:nvSpPr>
        <p:spPr bwMode="auto">
          <a:xfrm>
            <a:off x="762000" y="850900"/>
            <a:ext cx="8534400" cy="3046413"/>
          </a:xfrm>
          <a:prstGeom prst="rect">
            <a:avLst/>
          </a:prstGeom>
          <a:noFill/>
          <a:ln w="9525">
            <a:noFill/>
            <a:miter lim="800000"/>
            <a:headEnd/>
            <a:tailEnd/>
          </a:ln>
        </p:spPr>
        <p:txBody>
          <a:bodyPr>
            <a:prstTxWarp prst="textNoShape">
              <a:avLst/>
            </a:prstTxWarp>
            <a:spAutoFit/>
          </a:bodyPr>
          <a:lstStyle/>
          <a:p>
            <a:r>
              <a:rPr lang="en-US" sz="6400"/>
              <a:t>Development</a:t>
            </a:r>
          </a:p>
          <a:p>
            <a:endParaRPr lang="en-US" sz="6400"/>
          </a:p>
          <a:p>
            <a:r>
              <a:rPr lang="en-US" sz="6400"/>
              <a:t>Version Control</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685800" y="598488"/>
            <a:ext cx="9144000" cy="6986587"/>
          </a:xfrm>
          <a:prstGeom prst="rect">
            <a:avLst/>
          </a:prstGeom>
          <a:noFill/>
          <a:ln w="9525">
            <a:noFill/>
            <a:miter lim="800000"/>
            <a:headEnd/>
            <a:tailEnd/>
          </a:ln>
        </p:spPr>
        <p:txBody>
          <a:bodyPr>
            <a:prstTxWarp prst="textNoShape">
              <a:avLst/>
            </a:prstTxWarp>
            <a:spAutoFit/>
          </a:bodyPr>
          <a:lstStyle/>
          <a:p>
            <a:r>
              <a:rPr lang="en-US" sz="6400"/>
              <a:t>Criteria</a:t>
            </a:r>
          </a:p>
          <a:p>
            <a:endParaRPr lang="en-US" sz="3200"/>
          </a:p>
          <a:p>
            <a:r>
              <a:rPr lang="en-US" sz="3200"/>
              <a:t>	Minimise administrative overhead</a:t>
            </a:r>
          </a:p>
          <a:p>
            <a:r>
              <a:rPr lang="en-US" sz="3200"/>
              <a:t>	</a:t>
            </a:r>
          </a:p>
          <a:p>
            <a:r>
              <a:rPr lang="en-US" sz="3200"/>
              <a:t>	Integrated Refactoring</a:t>
            </a:r>
          </a:p>
          <a:p>
            <a:endParaRPr lang="en-US" sz="3200"/>
          </a:p>
          <a:p>
            <a:r>
              <a:rPr lang="en-US" sz="3200"/>
              <a:t>	Integrated Testing</a:t>
            </a:r>
          </a:p>
          <a:p>
            <a:endParaRPr lang="en-US" sz="3200"/>
          </a:p>
          <a:p>
            <a:r>
              <a:rPr lang="en-US" sz="3200"/>
              <a:t>	Integrated Version Control</a:t>
            </a:r>
          </a:p>
          <a:p>
            <a:endParaRPr lang="en-US" sz="3200"/>
          </a:p>
          <a:p>
            <a:r>
              <a:rPr lang="en-US" sz="3200"/>
              <a:t>	</a:t>
            </a:r>
          </a:p>
          <a:p>
            <a:endParaRPr lang="en-US" sz="3200"/>
          </a:p>
          <a:p>
            <a:endParaRPr lang="en-US" sz="320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ChangeArrowheads="1"/>
          </p:cNvSpPr>
          <p:nvPr/>
        </p:nvSpPr>
        <p:spPr bwMode="auto">
          <a:xfrm>
            <a:off x="304800" y="457200"/>
            <a:ext cx="8534400" cy="5016500"/>
          </a:xfrm>
          <a:prstGeom prst="rect">
            <a:avLst/>
          </a:prstGeom>
          <a:noFill/>
          <a:ln w="9525">
            <a:noFill/>
            <a:miter lim="800000"/>
            <a:headEnd/>
            <a:tailEnd/>
          </a:ln>
        </p:spPr>
        <p:txBody>
          <a:bodyPr>
            <a:prstTxWarp prst="textNoShape">
              <a:avLst/>
            </a:prstTxWarp>
            <a:spAutoFit/>
          </a:bodyPr>
          <a:lstStyle/>
          <a:p>
            <a:r>
              <a:rPr lang="en-US" sz="6400"/>
              <a:t>Requirements Management</a:t>
            </a:r>
            <a:endParaRPr lang="en-US" sz="3200"/>
          </a:p>
          <a:p>
            <a:r>
              <a:rPr lang="en-US" sz="3200"/>
              <a:t>		</a:t>
            </a:r>
          </a:p>
          <a:p>
            <a:endParaRPr lang="en-US" sz="3200"/>
          </a:p>
          <a:p>
            <a:r>
              <a:rPr lang="en-US" sz="6400"/>
              <a:t>Feature </a:t>
            </a:r>
          </a:p>
          <a:p>
            <a:r>
              <a:rPr lang="en-US" sz="6400"/>
              <a:t>Management</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1"/>
          <p:cNvPicPr>
            <a:picLocks noChangeAspect="1"/>
          </p:cNvPicPr>
          <p:nvPr/>
        </p:nvPicPr>
        <p:blipFill>
          <a:blip r:embed="rId3" cstate="print"/>
          <a:srcRect/>
          <a:stretch>
            <a:fillRect/>
          </a:stretch>
        </p:blipFill>
        <p:spPr bwMode="auto">
          <a:xfrm>
            <a:off x="-71470" y="2571744"/>
            <a:ext cx="4595576" cy="2928958"/>
          </a:xfrm>
          <a:prstGeom prst="rect">
            <a:avLst/>
          </a:prstGeom>
          <a:noFill/>
          <a:ln w="9525">
            <a:noFill/>
            <a:miter lim="800000"/>
            <a:headEnd/>
            <a:tailEnd/>
          </a:ln>
        </p:spPr>
      </p:pic>
      <p:pic>
        <p:nvPicPr>
          <p:cNvPr id="2050" name="Picture 2"/>
          <p:cNvPicPr>
            <a:picLocks noChangeAspect="1" noChangeArrowheads="1"/>
          </p:cNvPicPr>
          <p:nvPr/>
        </p:nvPicPr>
        <p:blipFill>
          <a:blip r:embed="rId4" cstate="print"/>
          <a:srcRect r="51720"/>
          <a:stretch>
            <a:fillRect/>
          </a:stretch>
        </p:blipFill>
        <p:spPr bwMode="auto">
          <a:xfrm>
            <a:off x="357158" y="5738834"/>
            <a:ext cx="4368749" cy="762000"/>
          </a:xfrm>
          <a:prstGeom prst="rect">
            <a:avLst/>
          </a:prstGeom>
          <a:noFill/>
          <a:ln w="9525">
            <a:noFill/>
            <a:miter lim="800000"/>
            <a:headEnd/>
            <a:tailEnd/>
          </a:ln>
        </p:spPr>
      </p:pic>
      <p:pic>
        <p:nvPicPr>
          <p:cNvPr id="2052" name="Picture 4"/>
          <p:cNvPicPr>
            <a:picLocks noChangeAspect="1" noChangeArrowheads="1"/>
          </p:cNvPicPr>
          <p:nvPr/>
        </p:nvPicPr>
        <p:blipFill>
          <a:blip r:embed="rId5" cstate="print"/>
          <a:srcRect r="55698"/>
          <a:stretch>
            <a:fillRect/>
          </a:stretch>
        </p:blipFill>
        <p:spPr bwMode="auto">
          <a:xfrm>
            <a:off x="5063811" y="2857506"/>
            <a:ext cx="4008783" cy="1428750"/>
          </a:xfrm>
          <a:prstGeom prst="rect">
            <a:avLst/>
          </a:prstGeom>
          <a:noFill/>
          <a:ln w="9525">
            <a:noFill/>
            <a:miter lim="800000"/>
            <a:headEnd/>
            <a:tailEnd/>
          </a:ln>
        </p:spPr>
      </p:pic>
      <p:pic>
        <p:nvPicPr>
          <p:cNvPr id="2054" name="Picture 6"/>
          <p:cNvPicPr>
            <a:picLocks noChangeAspect="1" noChangeArrowheads="1"/>
          </p:cNvPicPr>
          <p:nvPr/>
        </p:nvPicPr>
        <p:blipFill>
          <a:blip r:embed="rId6" cstate="print"/>
          <a:srcRect/>
          <a:stretch>
            <a:fillRect/>
          </a:stretch>
        </p:blipFill>
        <p:spPr bwMode="auto">
          <a:xfrm>
            <a:off x="5323198" y="4500581"/>
            <a:ext cx="3463644" cy="2286005"/>
          </a:xfrm>
          <a:prstGeom prst="rect">
            <a:avLst/>
          </a:prstGeom>
          <a:noFill/>
          <a:ln w="9525">
            <a:noFill/>
            <a:miter lim="800000"/>
            <a:headEnd/>
            <a:tailEnd/>
          </a:ln>
        </p:spPr>
      </p:pic>
      <p:pic>
        <p:nvPicPr>
          <p:cNvPr id="2055" name="Picture 7"/>
          <p:cNvPicPr>
            <a:picLocks noChangeAspect="1" noChangeArrowheads="1"/>
          </p:cNvPicPr>
          <p:nvPr/>
        </p:nvPicPr>
        <p:blipFill>
          <a:blip r:embed="rId7" cstate="print"/>
          <a:srcRect/>
          <a:stretch>
            <a:fillRect/>
          </a:stretch>
        </p:blipFill>
        <p:spPr bwMode="auto">
          <a:xfrm>
            <a:off x="3309942" y="166678"/>
            <a:ext cx="2190752" cy="21907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stretch>
            <a:fillRect/>
          </a:stretch>
        </p:blipFill>
        <p:spPr>
          <a:xfrm>
            <a:off x="5943600" y="533400"/>
            <a:ext cx="2540000" cy="3048000"/>
          </a:xfrm>
          <a:prstGeom prst="rect">
            <a:avLst/>
          </a:prstGeom>
        </p:spPr>
      </p:pic>
      <p:pic>
        <p:nvPicPr>
          <p:cNvPr id="3" name="Picture 2"/>
          <p:cNvPicPr>
            <a:picLocks noChangeAspect="1"/>
          </p:cNvPicPr>
          <p:nvPr/>
        </p:nvPicPr>
        <p:blipFill>
          <a:blip r:embed="rId4" cstate="print"/>
          <a:stretch>
            <a:fillRect/>
          </a:stretch>
        </p:blipFill>
        <p:spPr>
          <a:xfrm>
            <a:off x="2971800" y="3124200"/>
            <a:ext cx="2743200" cy="2743200"/>
          </a:xfrm>
          <a:prstGeom prst="rect">
            <a:avLst/>
          </a:prstGeom>
        </p:spPr>
      </p:pic>
      <p:pic>
        <p:nvPicPr>
          <p:cNvPr id="4" name="Picture 3"/>
          <p:cNvPicPr>
            <a:picLocks noChangeAspect="1"/>
          </p:cNvPicPr>
          <p:nvPr/>
        </p:nvPicPr>
        <p:blipFill>
          <a:blip r:embed="rId5" cstate="print"/>
          <a:stretch>
            <a:fillRect/>
          </a:stretch>
        </p:blipFill>
        <p:spPr>
          <a:xfrm>
            <a:off x="914400" y="838200"/>
            <a:ext cx="1676400" cy="2246376"/>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noChangeArrowheads="1"/>
          </p:cNvSpPr>
          <p:nvPr/>
        </p:nvSpPr>
        <p:spPr bwMode="auto">
          <a:xfrm>
            <a:off x="152400" y="219075"/>
            <a:ext cx="9144000" cy="923925"/>
          </a:xfrm>
          <a:prstGeom prst="rect">
            <a:avLst/>
          </a:prstGeom>
          <a:noFill/>
          <a:ln w="9525">
            <a:noFill/>
            <a:miter lim="800000"/>
            <a:headEnd/>
            <a:tailEnd/>
          </a:ln>
        </p:spPr>
        <p:txBody>
          <a:bodyPr>
            <a:prstTxWarp prst="textNoShape">
              <a:avLst/>
            </a:prstTxWarp>
            <a:spAutoFit/>
          </a:bodyPr>
          <a:lstStyle/>
          <a:p>
            <a:r>
              <a:rPr lang="en-US" sz="5400"/>
              <a:t>“Ultimate” ALM Environment</a:t>
            </a:r>
          </a:p>
        </p:txBody>
      </p:sp>
      <p:sp>
        <p:nvSpPr>
          <p:cNvPr id="78851" name="TextBox 2"/>
          <p:cNvSpPr txBox="1">
            <a:spLocks noChangeArrowheads="1"/>
          </p:cNvSpPr>
          <p:nvPr/>
        </p:nvSpPr>
        <p:spPr bwMode="auto">
          <a:xfrm>
            <a:off x="838200" y="1606550"/>
            <a:ext cx="8077200" cy="4032250"/>
          </a:xfrm>
          <a:prstGeom prst="rect">
            <a:avLst/>
          </a:prstGeom>
          <a:noFill/>
          <a:ln w="9525">
            <a:noFill/>
            <a:miter lim="800000"/>
            <a:headEnd/>
            <a:tailEnd/>
          </a:ln>
        </p:spPr>
        <p:txBody>
          <a:bodyPr>
            <a:prstTxWarp prst="textNoShape">
              <a:avLst/>
            </a:prstTxWarp>
            <a:spAutoFit/>
          </a:bodyPr>
          <a:lstStyle/>
          <a:p>
            <a:r>
              <a:rPr lang="en-US" sz="3200" b="1" dirty="0"/>
              <a:t>Physical workspace</a:t>
            </a:r>
            <a:r>
              <a:rPr lang="en-US" sz="3200" dirty="0"/>
              <a:t> is deliberately designed to expose information</a:t>
            </a:r>
          </a:p>
          <a:p>
            <a:endParaRPr lang="en-US" sz="3200" dirty="0"/>
          </a:p>
          <a:p>
            <a:r>
              <a:rPr lang="en-US" sz="3200" b="1" dirty="0"/>
              <a:t>Automated </a:t>
            </a:r>
            <a:r>
              <a:rPr lang="en-US" sz="3200" dirty="0"/>
              <a:t>test, </a:t>
            </a:r>
            <a:r>
              <a:rPr lang="en-US" sz="3200" dirty="0" smtClean="0"/>
              <a:t>build, </a:t>
            </a:r>
            <a:r>
              <a:rPr lang="en-US" sz="3200" dirty="0"/>
              <a:t>environment creation and deployment</a:t>
            </a:r>
          </a:p>
          <a:p>
            <a:endParaRPr lang="en-US" sz="3200" dirty="0"/>
          </a:p>
          <a:p>
            <a:r>
              <a:rPr lang="en-US" sz="3200" dirty="0"/>
              <a:t>Supporting the creativity and </a:t>
            </a:r>
            <a:r>
              <a:rPr lang="en-US" sz="3200" b="1" dirty="0"/>
              <a:t>interaction of people</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1"/>
          <p:cNvPicPr>
            <a:picLocks noChangeAspect="1"/>
          </p:cNvPicPr>
          <p:nvPr/>
        </p:nvPicPr>
        <p:blipFill>
          <a:blip r:embed="rId3" cstate="print"/>
          <a:srcRect/>
          <a:stretch>
            <a:fillRect/>
          </a:stretch>
        </p:blipFill>
        <p:spPr bwMode="auto">
          <a:xfrm>
            <a:off x="-762000" y="-76200"/>
            <a:ext cx="10272713" cy="6934200"/>
          </a:xfrm>
          <a:prstGeom prst="rect">
            <a:avLst/>
          </a:prstGeom>
          <a:noFill/>
          <a:ln w="9525">
            <a:noFill/>
            <a:miter lim="800000"/>
            <a:headEnd/>
            <a:tailEnd/>
          </a:ln>
        </p:spPr>
      </p:pic>
      <p:sp>
        <p:nvSpPr>
          <p:cNvPr id="3" name="Rectangle 2"/>
          <p:cNvSpPr/>
          <p:nvPr/>
        </p:nvSpPr>
        <p:spPr>
          <a:xfrm>
            <a:off x="4572000" y="6400800"/>
            <a:ext cx="9220200" cy="307975"/>
          </a:xfrm>
          <a:prstGeom prst="rect">
            <a:avLst/>
          </a:prstGeom>
        </p:spPr>
        <p:txBody>
          <a:bodyPr>
            <a:prstTxWarp prst="textNoShape">
              <a:avLst/>
            </a:prstTxWarp>
            <a:spAutoFit/>
          </a:bodyPr>
          <a:lstStyle/>
          <a:p>
            <a:r>
              <a:rPr lang="en-US" sz="1400" b="1">
                <a:solidFill>
                  <a:srgbClr val="A6A6A6"/>
                </a:solidFill>
              </a:rPr>
              <a:t>Source</a:t>
            </a:r>
            <a:r>
              <a:rPr lang="en-US" sz="1400">
                <a:solidFill>
                  <a:srgbClr val="A6A6A6"/>
                </a:solidFill>
              </a:rPr>
              <a:t>: http://www.flickr.com/photos/larskflem/3262269450/</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ChangeArrowheads="1"/>
          </p:cNvSpPr>
          <p:nvPr/>
        </p:nvSpPr>
        <p:spPr bwMode="auto">
          <a:xfrm>
            <a:off x="1752600" y="2209800"/>
            <a:ext cx="9144000" cy="1077913"/>
          </a:xfrm>
          <a:prstGeom prst="rect">
            <a:avLst/>
          </a:prstGeom>
          <a:noFill/>
          <a:ln w="9525">
            <a:noFill/>
            <a:miter lim="800000"/>
            <a:headEnd/>
            <a:tailEnd/>
          </a:ln>
        </p:spPr>
        <p:txBody>
          <a:bodyPr>
            <a:prstTxWarp prst="textNoShape">
              <a:avLst/>
            </a:prstTxWarp>
            <a:spAutoFit/>
          </a:bodyPr>
          <a:lstStyle/>
          <a:p>
            <a:r>
              <a:rPr lang="en-US" sz="6400"/>
              <a:t>Questions</a:t>
            </a:r>
            <a:endParaRPr lang="en-US" sz="12800"/>
          </a:p>
        </p:txBody>
      </p:sp>
      <p:sp>
        <p:nvSpPr>
          <p:cNvPr id="82947" name="Rectangle 2"/>
          <p:cNvSpPr>
            <a:spLocks noChangeArrowheads="1"/>
          </p:cNvSpPr>
          <p:nvPr/>
        </p:nvSpPr>
        <p:spPr bwMode="auto">
          <a:xfrm>
            <a:off x="5715000" y="1676400"/>
            <a:ext cx="9144000" cy="2062163"/>
          </a:xfrm>
          <a:prstGeom prst="rect">
            <a:avLst/>
          </a:prstGeom>
          <a:noFill/>
          <a:ln w="9525">
            <a:noFill/>
            <a:miter lim="800000"/>
            <a:headEnd/>
            <a:tailEnd/>
          </a:ln>
        </p:spPr>
        <p:txBody>
          <a:bodyPr>
            <a:prstTxWarp prst="textNoShape">
              <a:avLst/>
            </a:prstTxWarp>
            <a:spAutoFit/>
          </a:bodyPr>
          <a:lstStyle/>
          <a:p>
            <a:r>
              <a:rPr lang="en-US" sz="12800"/>
              <a:t>?</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6" descr="StandishPie"/>
          <p:cNvPicPr>
            <a:picLocks noGrp="1" noChangeAspect="1" noChangeArrowheads="1"/>
          </p:cNvPicPr>
          <p:nvPr>
            <p:ph idx="4294967295"/>
          </p:nvPr>
        </p:nvPicPr>
        <p:blipFill>
          <a:blip r:embed="rId3" cstate="print"/>
          <a:srcRect/>
          <a:stretch>
            <a:fillRect/>
          </a:stretch>
        </p:blipFill>
        <p:spPr>
          <a:xfrm>
            <a:off x="533400" y="381000"/>
            <a:ext cx="7924800" cy="6096000"/>
          </a:xfrm>
          <a:noFill/>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p:cNvPicPr>
          <p:nvPr/>
        </p:nvPicPr>
        <p:blipFill>
          <a:blip r:embed="rId3" cstate="print"/>
          <a:srcRect/>
          <a:stretch>
            <a:fillRect/>
          </a:stretch>
        </p:blipFill>
        <p:spPr bwMode="auto">
          <a:xfrm>
            <a:off x="508000" y="381000"/>
            <a:ext cx="2540000" cy="2222500"/>
          </a:xfrm>
          <a:prstGeom prst="rect">
            <a:avLst/>
          </a:prstGeom>
          <a:noFill/>
          <a:ln w="9525">
            <a:noFill/>
            <a:miter lim="800000"/>
            <a:headEnd/>
            <a:tailEnd/>
          </a:ln>
        </p:spPr>
      </p:pic>
      <p:pic>
        <p:nvPicPr>
          <p:cNvPr id="23555" name="Picture 3"/>
          <p:cNvPicPr>
            <a:picLocks noChangeAspect="1"/>
          </p:cNvPicPr>
          <p:nvPr/>
        </p:nvPicPr>
        <p:blipFill>
          <a:blip r:embed="rId4" cstate="print"/>
          <a:srcRect/>
          <a:stretch>
            <a:fillRect/>
          </a:stretch>
        </p:blipFill>
        <p:spPr bwMode="auto">
          <a:xfrm>
            <a:off x="3454400" y="2273300"/>
            <a:ext cx="2540000" cy="2222500"/>
          </a:xfrm>
          <a:prstGeom prst="rect">
            <a:avLst/>
          </a:prstGeom>
          <a:noFill/>
          <a:ln w="9525">
            <a:noFill/>
            <a:miter lim="800000"/>
            <a:headEnd/>
            <a:tailEnd/>
          </a:ln>
        </p:spPr>
      </p:pic>
      <p:pic>
        <p:nvPicPr>
          <p:cNvPr id="23556" name="Picture 4"/>
          <p:cNvPicPr>
            <a:picLocks noChangeAspect="1"/>
          </p:cNvPicPr>
          <p:nvPr/>
        </p:nvPicPr>
        <p:blipFill>
          <a:blip r:embed="rId5" cstate="print"/>
          <a:srcRect/>
          <a:stretch>
            <a:fillRect/>
          </a:stretch>
        </p:blipFill>
        <p:spPr bwMode="auto">
          <a:xfrm>
            <a:off x="6223000" y="4114800"/>
            <a:ext cx="2540000" cy="2222500"/>
          </a:xfrm>
          <a:prstGeom prst="rect">
            <a:avLst/>
          </a:prstGeom>
          <a:noFill/>
          <a:ln w="9525">
            <a:noFill/>
            <a:miter lim="800000"/>
            <a:headEnd/>
            <a:tailEnd/>
          </a:ln>
        </p:spPr>
      </p:pic>
      <p:sp>
        <p:nvSpPr>
          <p:cNvPr id="23557" name="Rectangle 5"/>
          <p:cNvSpPr>
            <a:spLocks noChangeArrowheads="1"/>
          </p:cNvSpPr>
          <p:nvPr/>
        </p:nvSpPr>
        <p:spPr bwMode="auto">
          <a:xfrm>
            <a:off x="0" y="6550025"/>
            <a:ext cx="9220200" cy="307975"/>
          </a:xfrm>
          <a:prstGeom prst="rect">
            <a:avLst/>
          </a:prstGeom>
          <a:noFill/>
          <a:ln w="9525">
            <a:noFill/>
            <a:miter lim="800000"/>
            <a:headEnd/>
            <a:tailEnd/>
          </a:ln>
        </p:spPr>
        <p:txBody>
          <a:bodyPr>
            <a:prstTxWarp prst="textNoShape">
              <a:avLst/>
            </a:prstTxWarp>
            <a:spAutoFit/>
          </a:bodyPr>
          <a:lstStyle/>
          <a:p>
            <a:r>
              <a:rPr lang="en-US" sz="1400" b="1"/>
              <a:t>Source</a:t>
            </a:r>
            <a:r>
              <a:rPr lang="en-US" sz="1400"/>
              <a:t>: Jeff Patton (http://agileproductdesign.com/blog/the_new_backlog.html)</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1"/>
          <p:cNvSpPr txBox="1">
            <a:spLocks noChangeArrowheads="1"/>
          </p:cNvSpPr>
          <p:nvPr/>
        </p:nvSpPr>
        <p:spPr bwMode="auto">
          <a:xfrm>
            <a:off x="609600" y="990600"/>
            <a:ext cx="5354638" cy="369888"/>
          </a:xfrm>
          <a:prstGeom prst="rect">
            <a:avLst/>
          </a:prstGeom>
          <a:noFill/>
          <a:ln w="9525">
            <a:noFill/>
            <a:miter lim="800000"/>
            <a:headEnd/>
            <a:tailEnd/>
          </a:ln>
        </p:spPr>
        <p:txBody>
          <a:bodyPr wrap="none">
            <a:prstTxWarp prst="textNoShape">
              <a:avLst/>
            </a:prstTxWarp>
            <a:spAutoFit/>
          </a:bodyPr>
          <a:lstStyle/>
          <a:p>
            <a:r>
              <a:rPr lang="en-US"/>
              <a:t>[Placeholder for requirements document / process]</a:t>
            </a:r>
          </a:p>
        </p:txBody>
      </p:sp>
      <p:pic>
        <p:nvPicPr>
          <p:cNvPr id="24579" name="Picture 2"/>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24580" name="Rectangle 3"/>
          <p:cNvSpPr>
            <a:spLocks noChangeArrowheads="1"/>
          </p:cNvSpPr>
          <p:nvPr/>
        </p:nvSpPr>
        <p:spPr bwMode="auto">
          <a:xfrm>
            <a:off x="0" y="6550025"/>
            <a:ext cx="9220200" cy="307975"/>
          </a:xfrm>
          <a:prstGeom prst="rect">
            <a:avLst/>
          </a:prstGeom>
          <a:noFill/>
          <a:ln w="9525">
            <a:noFill/>
            <a:miter lim="800000"/>
            <a:headEnd/>
            <a:tailEnd/>
          </a:ln>
        </p:spPr>
        <p:txBody>
          <a:bodyPr>
            <a:prstTxWarp prst="textNoShape">
              <a:avLst/>
            </a:prstTxWarp>
            <a:spAutoFit/>
          </a:bodyPr>
          <a:lstStyle/>
          <a:p>
            <a:r>
              <a:rPr lang="en-US" sz="1400" b="1"/>
              <a:t>Source</a:t>
            </a:r>
            <a:r>
              <a:rPr lang="en-US" sz="1400"/>
              <a:t>: http://www.flickr.com/photos/dblancquaert/4245076510/sizes/l/</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304800" y="122238"/>
            <a:ext cx="9144000" cy="6002337"/>
          </a:xfrm>
          <a:prstGeom prst="rect">
            <a:avLst/>
          </a:prstGeom>
          <a:noFill/>
          <a:ln w="9525">
            <a:noFill/>
            <a:miter lim="800000"/>
            <a:headEnd/>
            <a:tailEnd/>
          </a:ln>
        </p:spPr>
        <p:txBody>
          <a:bodyPr>
            <a:prstTxWarp prst="textNoShape">
              <a:avLst/>
            </a:prstTxWarp>
            <a:spAutoFit/>
          </a:bodyPr>
          <a:lstStyle/>
          <a:p>
            <a:r>
              <a:rPr lang="en-US" sz="6400"/>
              <a:t>Criteria</a:t>
            </a:r>
          </a:p>
          <a:p>
            <a:endParaRPr lang="en-US" sz="3200"/>
          </a:p>
          <a:p>
            <a:r>
              <a:rPr lang="en-US" sz="3200"/>
              <a:t>	Encourages deferring detail</a:t>
            </a:r>
          </a:p>
          <a:p>
            <a:endParaRPr lang="en-US" sz="3200"/>
          </a:p>
          <a:p>
            <a:r>
              <a:rPr lang="en-US" sz="3200"/>
              <a:t>	Encourages “requirement” prioritisation</a:t>
            </a:r>
          </a:p>
          <a:p>
            <a:endParaRPr lang="en-US" sz="3200"/>
          </a:p>
          <a:p>
            <a:r>
              <a:rPr lang="en-US" sz="3200"/>
              <a:t>	See the “Tree”</a:t>
            </a:r>
          </a:p>
          <a:p>
            <a:endParaRPr lang="en-US" sz="3200"/>
          </a:p>
          <a:p>
            <a:r>
              <a:rPr lang="en-US" sz="3200"/>
              <a:t>	Encourages less documents &amp; cycles</a:t>
            </a:r>
          </a:p>
          <a:p>
            <a:endParaRPr lang="en-US" sz="3200"/>
          </a:p>
          <a:p>
            <a:r>
              <a:rPr lang="en-US" sz="3200"/>
              <a:t>	Designed for information consumers</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30237</TotalTime>
  <Words>1808</Words>
  <Application>Microsoft Office PowerPoint</Application>
  <PresentationFormat>On-screen Show (4:3)</PresentationFormat>
  <Paragraphs>334</Paragraphs>
  <Slides>54</Slides>
  <Notes>44</Notes>
  <HiddenSlides>0</HiddenSlides>
  <MMClips>0</MMClip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Office Theme</vt:lpstr>
      <vt:lpstr>The Ultimate ALM Environment (circa 2010)</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vector>
  </TitlesOfParts>
  <Company> ThoughtWorks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James Crisp</dc:creator>
  <cp:lastModifiedBy>James</cp:lastModifiedBy>
  <cp:revision>489</cp:revision>
  <dcterms:created xsi:type="dcterms:W3CDTF">2010-04-09T04:49:05Z</dcterms:created>
  <dcterms:modified xsi:type="dcterms:W3CDTF">2010-05-28T04:55:39Z</dcterms:modified>
</cp:coreProperties>
</file>